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257" r:id="rId4"/>
    <p:sldId id="328" r:id="rId5"/>
    <p:sldId id="259" r:id="rId6"/>
    <p:sldId id="260" r:id="rId7"/>
    <p:sldId id="261" r:id="rId8"/>
    <p:sldId id="262" r:id="rId9"/>
    <p:sldId id="263" r:id="rId10"/>
    <p:sldId id="264" r:id="rId11"/>
    <p:sldId id="265" r:id="rId12"/>
    <p:sldId id="266" r:id="rId13"/>
    <p:sldId id="267" r:id="rId14"/>
    <p:sldId id="268" r:id="rId15"/>
    <p:sldId id="269" r:id="rId16"/>
    <p:sldId id="288" r:id="rId17"/>
    <p:sldId id="270" r:id="rId18"/>
    <p:sldId id="271" r:id="rId19"/>
    <p:sldId id="289" r:id="rId20"/>
    <p:sldId id="290" r:id="rId21"/>
    <p:sldId id="273" r:id="rId22"/>
    <p:sldId id="275" r:id="rId23"/>
    <p:sldId id="277" r:id="rId24"/>
    <p:sldId id="279" r:id="rId25"/>
    <p:sldId id="281" r:id="rId26"/>
    <p:sldId id="282" r:id="rId27"/>
    <p:sldId id="284" r:id="rId28"/>
    <p:sldId id="285"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305" r:id="rId44"/>
    <p:sldId id="306" r:id="rId45"/>
    <p:sldId id="307" r:id="rId46"/>
    <p:sldId id="309" r:id="rId47"/>
    <p:sldId id="321" r:id="rId48"/>
    <p:sldId id="312" r:id="rId49"/>
    <p:sldId id="313" r:id="rId50"/>
    <p:sldId id="314" r:id="rId51"/>
    <p:sldId id="310" r:id="rId52"/>
    <p:sldId id="315" r:id="rId53"/>
    <p:sldId id="322" r:id="rId54"/>
    <p:sldId id="316" r:id="rId55"/>
    <p:sldId id="317" r:id="rId56"/>
    <p:sldId id="323" r:id="rId57"/>
    <p:sldId id="318" r:id="rId58"/>
    <p:sldId id="325" r:id="rId59"/>
    <p:sldId id="319" r:id="rId60"/>
    <p:sldId id="324" r:id="rId61"/>
    <p:sldId id="320" r:id="rId62"/>
    <p:sldId id="326" r:id="rId63"/>
    <p:sldId id="327" r:id="rId64"/>
    <p:sldId id="311" r:id="rId65"/>
    <p:sldId id="308" r:id="rId6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408" y="-4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16.01.2018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16.01.2018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16.01.2018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16.01.2018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16.01.2018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16.01.2018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www.kpms.ru/Audit/design_supervision.htm" TargetMode="External"/><Relationship Id="rId2" Type="http://schemas.openxmlformats.org/officeDocument/2006/relationships/hyperlink" Target="http://www.kpms.ru/Audit/Construction_control.htm"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hyperlink" Target="http://www.kpms.ru/Procedury/Q_Proc_Preventiv_Action.htm" TargetMode="External"/><Relationship Id="rId2" Type="http://schemas.openxmlformats.org/officeDocument/2006/relationships/hyperlink" Target="http://www.kpms.ru/Procedury/Q_Proc_Correctiv_Action.htm"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smtClean="0"/>
              <a:t>Качество и безопасность строительных технологий</a:t>
            </a:r>
            <a:endParaRPr lang="ru-RU" dirty="0"/>
          </a:p>
        </p:txBody>
      </p:sp>
      <p:sp>
        <p:nvSpPr>
          <p:cNvPr id="3" name="Подзаголовок 2"/>
          <p:cNvSpPr>
            <a:spLocks noGrp="1"/>
          </p:cNvSpPr>
          <p:nvPr>
            <p:ph type="subTitle" idx="1"/>
          </p:nvPr>
        </p:nvSpPr>
        <p:spPr>
          <a:xfrm>
            <a:off x="899592" y="3886200"/>
            <a:ext cx="7704856" cy="1752600"/>
          </a:xfrm>
        </p:spPr>
        <p:txBody>
          <a:bodyPr>
            <a:normAutofit/>
          </a:bodyPr>
          <a:lstStyle/>
          <a:p>
            <a:pPr algn="r"/>
            <a:endParaRPr lang="ru-RU" dirty="0" smtClean="0"/>
          </a:p>
          <a:p>
            <a:pPr algn="r"/>
            <a:endParaRPr lang="ru-RU" dirty="0" smtClean="0"/>
          </a:p>
          <a:p>
            <a:pPr algn="r"/>
            <a:r>
              <a:rPr lang="ru-RU" dirty="0" smtClean="0">
                <a:solidFill>
                  <a:schemeClr val="tx2"/>
                </a:solidFill>
              </a:rPr>
              <a:t>Лектор: к.т.н., доцент Виноградова Е.В.</a:t>
            </a:r>
            <a:endParaRPr lang="ru-RU" dirty="0">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260648"/>
            <a:ext cx="8291264" cy="5865515"/>
          </a:xfrm>
        </p:spPr>
        <p:txBody>
          <a:bodyPr>
            <a:normAutofit fontScale="70000" lnSpcReduction="20000"/>
          </a:bodyPr>
          <a:lstStyle/>
          <a:p>
            <a:pPr marL="0" indent="0">
              <a:buNone/>
            </a:pPr>
            <a:r>
              <a:rPr lang="ru-RU" b="1" dirty="0" smtClean="0"/>
              <a:t>Основными причинами низкого качества строительных работ могут быть:</a:t>
            </a:r>
          </a:p>
          <a:p>
            <a:pPr marL="0" indent="0">
              <a:buNone/>
            </a:pPr>
            <a:endParaRPr lang="ru-RU" b="1" dirty="0" smtClean="0"/>
          </a:p>
          <a:p>
            <a:pPr marL="0" indent="0">
              <a:buNone/>
            </a:pPr>
            <a:r>
              <a:rPr lang="ru-RU" dirty="0" smtClean="0"/>
              <a:t>-   использование низкосортных и с просроченным сроком применения материалов;</a:t>
            </a:r>
          </a:p>
          <a:p>
            <a:pPr marL="0" indent="0">
              <a:buNone/>
            </a:pPr>
            <a:endParaRPr lang="ru-RU" dirty="0" smtClean="0"/>
          </a:p>
          <a:p>
            <a:pPr marL="0" indent="0">
              <a:buNone/>
            </a:pPr>
            <a:r>
              <a:rPr lang="ru-RU" dirty="0" smtClean="0"/>
              <a:t>-   отступления в работе от проектной технологии (невыполнение всех слоев штукатурного намета, отсутствие гидроизоляции,  необходимой по проекту и т.д.);</a:t>
            </a:r>
          </a:p>
          <a:p>
            <a:pPr marL="0" indent="0">
              <a:buNone/>
            </a:pPr>
            <a:endParaRPr lang="ru-RU" dirty="0" smtClean="0"/>
          </a:p>
          <a:p>
            <a:pPr marL="0" indent="0">
              <a:buNone/>
            </a:pPr>
            <a:r>
              <a:rPr lang="ru-RU" dirty="0" smtClean="0"/>
              <a:t>-   применение устаревших машин и несовершенного инструмента, отсутствие должного контроля со стороны ИТР и др.</a:t>
            </a:r>
          </a:p>
          <a:p>
            <a:pPr marL="0" indent="0">
              <a:buNone/>
            </a:pPr>
            <a:endParaRPr lang="ru-RU" dirty="0" smtClean="0"/>
          </a:p>
          <a:p>
            <a:pPr marL="0" indent="0">
              <a:buNone/>
            </a:pPr>
            <a:r>
              <a:rPr lang="ru-RU" dirty="0" smtClean="0"/>
              <a:t>Иногда дефекты возникают из-за неправильно выполненной разбивки зданий и сооружений в осях и по высоте, неудовлетворительного уплотнения грунта в насыпях и выемках, неправильной установки арматуры (в том числе с заниженным сечением) при выполнении железобетонных работ, неправильного и некачественного ведения сварочных работ и т. д.</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332656"/>
            <a:ext cx="8363272" cy="5793507"/>
          </a:xfrm>
        </p:spPr>
        <p:txBody>
          <a:bodyPr>
            <a:normAutofit fontScale="77500" lnSpcReduction="20000"/>
          </a:bodyPr>
          <a:lstStyle/>
          <a:p>
            <a:pPr marL="0" indent="0" algn="just">
              <a:buFont typeface="Wingdings" pitchFamily="2" charset="2"/>
              <a:buNone/>
              <a:defRPr/>
            </a:pPr>
            <a:r>
              <a:rPr lang="ru-RU" b="1" dirty="0" smtClean="0"/>
              <a:t>Управление качеством</a:t>
            </a:r>
            <a:r>
              <a:rPr lang="ru-RU" dirty="0" smtClean="0"/>
              <a:t> продукции – скоординированная деятельность, которая состоит в направлении и контролировании организации в отношениях качества.</a:t>
            </a:r>
          </a:p>
          <a:p>
            <a:pPr marL="0" indent="0" algn="just">
              <a:buFont typeface="Wingdings" pitchFamily="2" charset="2"/>
              <a:buNone/>
              <a:defRPr/>
            </a:pPr>
            <a:endParaRPr lang="ru-RU" dirty="0" smtClean="0"/>
          </a:p>
          <a:p>
            <a:pPr marL="0" indent="0" algn="just">
              <a:buFont typeface="Wingdings" pitchFamily="2" charset="2"/>
              <a:buNone/>
              <a:defRPr/>
            </a:pPr>
            <a:r>
              <a:rPr lang="ru-RU" b="1" dirty="0" smtClean="0"/>
              <a:t>Составляющие управления качеством</a:t>
            </a:r>
            <a:r>
              <a:rPr lang="ru-RU" dirty="0" smtClean="0"/>
              <a:t> – планирование, контроль, обеспечение, улучшение:</a:t>
            </a:r>
          </a:p>
          <a:p>
            <a:pPr algn="just">
              <a:defRPr/>
            </a:pPr>
            <a:r>
              <a:rPr lang="ru-RU" dirty="0" smtClean="0"/>
              <a:t>Улучшение качества – увеличение способности выполнить требования к качеству.</a:t>
            </a:r>
          </a:p>
          <a:p>
            <a:pPr algn="just">
              <a:defRPr/>
            </a:pPr>
            <a:r>
              <a:rPr lang="ru-RU" dirty="0" smtClean="0"/>
              <a:t>Обеспечение качества - создание уверенности, что требования к качеству будут выполнены.</a:t>
            </a:r>
          </a:p>
          <a:p>
            <a:pPr algn="just">
              <a:defRPr/>
            </a:pPr>
            <a:r>
              <a:rPr lang="ru-RU" dirty="0" smtClean="0"/>
              <a:t>Контроль качества – проверка выполнения требований к качеству.</a:t>
            </a:r>
          </a:p>
          <a:p>
            <a:pPr algn="just">
              <a:defRPr/>
            </a:pPr>
            <a:r>
              <a:rPr lang="ru-RU" dirty="0" smtClean="0"/>
              <a:t>Планирование качества – установление целей в сфере качества и определение операционных процессов и соответствующих ресурсов, необходимых для достижения этих целей.</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88640"/>
            <a:ext cx="8363272" cy="5937523"/>
          </a:xfrm>
        </p:spPr>
        <p:txBody>
          <a:bodyPr>
            <a:normAutofit/>
          </a:bodyPr>
          <a:lstStyle/>
          <a:p>
            <a:pPr marL="0" indent="0" algn="just">
              <a:buFont typeface="Wingdings" pitchFamily="2" charset="2"/>
              <a:buNone/>
              <a:defRPr/>
            </a:pPr>
            <a:r>
              <a:rPr lang="ru-RU" b="1" dirty="0" smtClean="0"/>
              <a:t>Схема действий в системе управления качеством продукции</a:t>
            </a:r>
            <a:r>
              <a:rPr lang="ru-RU" dirty="0" smtClean="0"/>
              <a:t> следующая:</a:t>
            </a:r>
          </a:p>
          <a:p>
            <a:pPr marL="0" indent="0" algn="just">
              <a:buFont typeface="Wingdings" pitchFamily="2" charset="2"/>
              <a:buNone/>
              <a:defRPr/>
            </a:pPr>
            <a:endParaRPr lang="ru-RU" dirty="0" smtClean="0"/>
          </a:p>
          <a:p>
            <a:pPr algn="just">
              <a:defRPr/>
            </a:pPr>
            <a:r>
              <a:rPr lang="ru-RU" dirty="0" smtClean="0"/>
              <a:t>установление задания (плана) по качеству;</a:t>
            </a:r>
          </a:p>
          <a:p>
            <a:pPr algn="just">
              <a:defRPr/>
            </a:pPr>
            <a:r>
              <a:rPr lang="ru-RU" dirty="0" smtClean="0"/>
              <a:t>выполнение работ по его обеспечению;</a:t>
            </a:r>
          </a:p>
          <a:p>
            <a:pPr algn="just">
              <a:defRPr/>
            </a:pPr>
            <a:r>
              <a:rPr lang="ru-RU" dirty="0" smtClean="0"/>
              <a:t>постоянное сравнение полученного качества с заданием;</a:t>
            </a:r>
          </a:p>
          <a:p>
            <a:pPr algn="just">
              <a:defRPr/>
            </a:pPr>
            <a:r>
              <a:rPr lang="ru-RU" dirty="0" smtClean="0"/>
              <a:t>при отклонениях - осуществление мер по их ликвидации.</a:t>
            </a:r>
          </a:p>
          <a:p>
            <a:pPr algn="just"/>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8964488" cy="6669360"/>
          </a:xfrm>
        </p:spPr>
        <p:txBody>
          <a:bodyPr>
            <a:normAutofit fontScale="92500" lnSpcReduction="20000"/>
          </a:bodyPr>
          <a:lstStyle/>
          <a:p>
            <a:pPr algn="ctr">
              <a:buNone/>
              <a:defRPr/>
            </a:pPr>
            <a:r>
              <a:rPr lang="ru-RU" sz="3600" b="1" dirty="0" smtClean="0">
                <a:effectLst>
                  <a:outerShdw blurRad="38100" dist="38100" dir="2700000" algn="tl">
                    <a:srgbClr val="C0C0C0"/>
                  </a:outerShdw>
                </a:effectLst>
              </a:rPr>
              <a:t>Факторы, препятствующие внедрению системы управления качеством</a:t>
            </a:r>
            <a:endParaRPr lang="ru-RU" dirty="0" smtClean="0">
              <a:effectLst>
                <a:outerShdw blurRad="38100" dist="38100" dir="2700000" algn="tl">
                  <a:srgbClr val="C0C0C0"/>
                </a:outerShdw>
              </a:effectLst>
            </a:endParaRPr>
          </a:p>
          <a:p>
            <a:pPr>
              <a:lnSpc>
                <a:spcPct val="90000"/>
              </a:lnSpc>
              <a:defRPr/>
            </a:pPr>
            <a:r>
              <a:rPr lang="ru-RU" dirty="0" smtClean="0">
                <a:effectLst>
                  <a:outerShdw blurRad="38100" dist="38100" dir="2700000" algn="tl">
                    <a:srgbClr val="C0C0C0"/>
                  </a:outerShdw>
                </a:effectLst>
              </a:rPr>
              <a:t>низкий уровень оплаты труда;</a:t>
            </a:r>
          </a:p>
          <a:p>
            <a:pPr>
              <a:lnSpc>
                <a:spcPct val="90000"/>
              </a:lnSpc>
              <a:defRPr/>
            </a:pPr>
            <a:endParaRPr lang="ru-RU" dirty="0" smtClean="0">
              <a:effectLst>
                <a:outerShdw blurRad="38100" dist="38100" dir="2700000" algn="tl">
                  <a:srgbClr val="C0C0C0"/>
                </a:outerShdw>
              </a:effectLst>
            </a:endParaRPr>
          </a:p>
          <a:p>
            <a:pPr>
              <a:lnSpc>
                <a:spcPct val="90000"/>
              </a:lnSpc>
              <a:defRPr/>
            </a:pPr>
            <a:r>
              <a:rPr lang="ru-RU" dirty="0" smtClean="0">
                <a:effectLst>
                  <a:outerShdw blurRad="38100" dist="38100" dir="2700000" algn="tl">
                    <a:srgbClr val="C0C0C0"/>
                  </a:outerShdw>
                </a:effectLst>
              </a:rPr>
              <a:t>старение кадров;</a:t>
            </a:r>
          </a:p>
          <a:p>
            <a:pPr>
              <a:lnSpc>
                <a:spcPct val="90000"/>
              </a:lnSpc>
              <a:defRPr/>
            </a:pPr>
            <a:endParaRPr lang="ru-RU" dirty="0" smtClean="0">
              <a:effectLst>
                <a:outerShdw blurRad="38100" dist="38100" dir="2700000" algn="tl">
                  <a:srgbClr val="C0C0C0"/>
                </a:outerShdw>
              </a:effectLst>
            </a:endParaRPr>
          </a:p>
          <a:p>
            <a:pPr>
              <a:lnSpc>
                <a:spcPct val="90000"/>
              </a:lnSpc>
              <a:defRPr/>
            </a:pPr>
            <a:r>
              <a:rPr lang="ru-RU" dirty="0" smtClean="0">
                <a:effectLst>
                  <a:outerShdw blurRad="38100" dist="38100" dir="2700000" algn="tl">
                    <a:srgbClr val="C0C0C0"/>
                  </a:outerShdw>
                </a:effectLst>
              </a:rPr>
              <a:t>консерватизм руководителей;</a:t>
            </a:r>
          </a:p>
          <a:p>
            <a:pPr>
              <a:lnSpc>
                <a:spcPct val="90000"/>
              </a:lnSpc>
              <a:defRPr/>
            </a:pPr>
            <a:endParaRPr lang="ru-RU" dirty="0" smtClean="0">
              <a:effectLst>
                <a:outerShdw blurRad="38100" dist="38100" dir="2700000" algn="tl">
                  <a:srgbClr val="C0C0C0"/>
                </a:outerShdw>
              </a:effectLst>
            </a:endParaRPr>
          </a:p>
          <a:p>
            <a:pPr>
              <a:lnSpc>
                <a:spcPct val="90000"/>
              </a:lnSpc>
              <a:defRPr/>
            </a:pPr>
            <a:r>
              <a:rPr lang="ru-RU" dirty="0" smtClean="0">
                <a:effectLst>
                  <a:outerShdw blurRad="38100" dist="38100" dir="2700000" algn="tl">
                    <a:srgbClr val="C0C0C0"/>
                  </a:outerShdw>
                </a:effectLst>
              </a:rPr>
              <a:t>дополнительные расходы на </a:t>
            </a:r>
            <a:r>
              <a:rPr lang="ru-RU" dirty="0" err="1" smtClean="0">
                <a:effectLst>
                  <a:outerShdw blurRad="38100" dist="38100" dir="2700000" algn="tl">
                    <a:srgbClr val="C0C0C0"/>
                  </a:outerShdw>
                </a:effectLst>
              </a:rPr>
              <a:t>сертифицирование</a:t>
            </a:r>
            <a:r>
              <a:rPr lang="ru-RU" dirty="0" smtClean="0">
                <a:effectLst>
                  <a:outerShdw blurRad="38100" dist="38100" dir="2700000" algn="tl">
                    <a:srgbClr val="C0C0C0"/>
                  </a:outerShdw>
                </a:effectLst>
              </a:rPr>
              <a:t>;</a:t>
            </a:r>
          </a:p>
          <a:p>
            <a:pPr>
              <a:lnSpc>
                <a:spcPct val="90000"/>
              </a:lnSpc>
              <a:defRPr/>
            </a:pPr>
            <a:endParaRPr lang="ru-RU" dirty="0" smtClean="0">
              <a:effectLst>
                <a:outerShdw blurRad="38100" dist="38100" dir="2700000" algn="tl">
                  <a:srgbClr val="C0C0C0"/>
                </a:outerShdw>
              </a:effectLst>
            </a:endParaRPr>
          </a:p>
          <a:p>
            <a:pPr>
              <a:lnSpc>
                <a:spcPct val="90000"/>
              </a:lnSpc>
              <a:defRPr/>
            </a:pPr>
            <a:r>
              <a:rPr lang="ru-RU" dirty="0" smtClean="0">
                <a:effectLst>
                  <a:outerShdw blurRad="38100" dist="38100" dir="2700000" algn="tl">
                    <a:srgbClr val="C0C0C0"/>
                  </a:outerShdw>
                </a:effectLst>
              </a:rPr>
              <a:t>низкий уровень материально-технического обеспечения учебного процесса;</a:t>
            </a:r>
          </a:p>
          <a:p>
            <a:pPr>
              <a:lnSpc>
                <a:spcPct val="90000"/>
              </a:lnSpc>
              <a:defRPr/>
            </a:pPr>
            <a:endParaRPr lang="ru-RU" dirty="0" smtClean="0">
              <a:effectLst>
                <a:outerShdw blurRad="38100" dist="38100" dir="2700000" algn="tl">
                  <a:srgbClr val="C0C0C0"/>
                </a:outerShdw>
              </a:effectLst>
            </a:endParaRPr>
          </a:p>
          <a:p>
            <a:pPr>
              <a:lnSpc>
                <a:spcPct val="90000"/>
              </a:lnSpc>
              <a:defRPr/>
            </a:pPr>
            <a:r>
              <a:rPr lang="ru-RU" dirty="0" smtClean="0">
                <a:effectLst>
                  <a:outerShdw blurRad="38100" dist="38100" dir="2700000" algn="tl">
                    <a:srgbClr val="C0C0C0"/>
                  </a:outerShdw>
                </a:effectLst>
              </a:rPr>
              <a:t>отсутствие стабильного финансирования вузовской науки.</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По </a:t>
            </a:r>
            <a:r>
              <a:rPr lang="ru-RU" b="1" dirty="0" smtClean="0"/>
              <a:t>стадиям определения</a:t>
            </a:r>
            <a:r>
              <a:rPr lang="ru-RU" dirty="0" smtClean="0"/>
              <a:t> продукции (УСЛУГ) выделяют следующие показатели качества:</a:t>
            </a:r>
            <a:endParaRPr lang="ru-RU" dirty="0"/>
          </a:p>
        </p:txBody>
      </p:sp>
      <p:sp>
        <p:nvSpPr>
          <p:cNvPr id="3" name="Содержимое 2"/>
          <p:cNvSpPr>
            <a:spLocks noGrp="1"/>
          </p:cNvSpPr>
          <p:nvPr>
            <p:ph idx="1"/>
          </p:nvPr>
        </p:nvSpPr>
        <p:spPr/>
        <p:txBody>
          <a:bodyPr/>
          <a:lstStyle/>
          <a:p>
            <a:pPr>
              <a:defRPr/>
            </a:pPr>
            <a:endParaRPr lang="ru-RU" dirty="0" smtClean="0"/>
          </a:p>
          <a:p>
            <a:pPr>
              <a:defRPr/>
            </a:pPr>
            <a:r>
              <a:rPr lang="ru-RU" dirty="0" smtClean="0"/>
              <a:t>проектные;</a:t>
            </a:r>
          </a:p>
          <a:p>
            <a:pPr>
              <a:defRPr/>
            </a:pPr>
            <a:r>
              <a:rPr lang="ru-RU" dirty="0" smtClean="0"/>
              <a:t>производственные;</a:t>
            </a:r>
          </a:p>
          <a:p>
            <a:pPr>
              <a:defRPr/>
            </a:pPr>
            <a:r>
              <a:rPr lang="ru-RU" dirty="0" smtClean="0"/>
              <a:t>эксплуатационные;</a:t>
            </a:r>
          </a:p>
          <a:p>
            <a:pPr>
              <a:defRPr/>
            </a:pPr>
            <a:r>
              <a:rPr lang="ru-RU" dirty="0" smtClean="0"/>
              <a:t>прогнозируемые.</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По </a:t>
            </a:r>
            <a:r>
              <a:rPr lang="ru-RU" b="1" dirty="0" smtClean="0"/>
              <a:t>методам определения</a:t>
            </a:r>
            <a:r>
              <a:rPr lang="ru-RU" dirty="0" smtClean="0"/>
              <a:t> выделяют следующие показатели качества продукции:</a:t>
            </a:r>
            <a:endParaRPr lang="ru-RU" dirty="0"/>
          </a:p>
        </p:txBody>
      </p:sp>
      <p:sp>
        <p:nvSpPr>
          <p:cNvPr id="3" name="Содержимое 2"/>
          <p:cNvSpPr>
            <a:spLocks noGrp="1"/>
          </p:cNvSpPr>
          <p:nvPr>
            <p:ph idx="1"/>
          </p:nvPr>
        </p:nvSpPr>
        <p:spPr/>
        <p:txBody>
          <a:bodyPr/>
          <a:lstStyle/>
          <a:p>
            <a:r>
              <a:rPr lang="ru-RU" dirty="0" smtClean="0"/>
              <a:t>органолептические;</a:t>
            </a:r>
          </a:p>
          <a:p>
            <a:r>
              <a:rPr lang="ru-RU" dirty="0" smtClean="0"/>
              <a:t>инструментальные;</a:t>
            </a:r>
          </a:p>
          <a:p>
            <a:r>
              <a:rPr lang="ru-RU" dirty="0" smtClean="0"/>
              <a:t>расчетные;</a:t>
            </a:r>
          </a:p>
          <a:p>
            <a:r>
              <a:rPr lang="ru-RU" dirty="0" smtClean="0"/>
              <a:t>экспертные;</a:t>
            </a:r>
          </a:p>
          <a:p>
            <a:r>
              <a:rPr lang="ru-RU" dirty="0" smtClean="0"/>
              <a:t>статистические;</a:t>
            </a:r>
          </a:p>
          <a:p>
            <a:r>
              <a:rPr lang="ru-RU" dirty="0" smtClean="0"/>
              <a:t>социологические;</a:t>
            </a:r>
          </a:p>
          <a:p>
            <a:r>
              <a:rPr lang="ru-RU" dirty="0" smtClean="0"/>
              <a:t>комбинированные.</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Качество зависит:</a:t>
            </a:r>
            <a:endParaRPr lang="ru-RU" dirty="0"/>
          </a:p>
        </p:txBody>
      </p:sp>
      <p:sp>
        <p:nvSpPr>
          <p:cNvPr id="3" name="Содержимое 2"/>
          <p:cNvSpPr>
            <a:spLocks noGrp="1"/>
          </p:cNvSpPr>
          <p:nvPr>
            <p:ph idx="1"/>
          </p:nvPr>
        </p:nvSpPr>
        <p:spPr/>
        <p:txBody>
          <a:bodyPr/>
          <a:lstStyle/>
          <a:p>
            <a:pPr>
              <a:defRPr/>
            </a:pPr>
            <a:endParaRPr lang="ru-RU" dirty="0" smtClean="0"/>
          </a:p>
          <a:p>
            <a:pPr>
              <a:defRPr/>
            </a:pPr>
            <a:r>
              <a:rPr lang="ru-RU" dirty="0" smtClean="0"/>
              <a:t>Качество материалов;</a:t>
            </a:r>
          </a:p>
          <a:p>
            <a:pPr>
              <a:defRPr/>
            </a:pPr>
            <a:r>
              <a:rPr lang="ru-RU" dirty="0" smtClean="0"/>
              <a:t>Качество технологии;</a:t>
            </a:r>
          </a:p>
          <a:p>
            <a:pPr>
              <a:defRPr/>
            </a:pPr>
            <a:r>
              <a:rPr lang="ru-RU" dirty="0" smtClean="0"/>
              <a:t>Соблюдение техники безопасности;</a:t>
            </a:r>
          </a:p>
          <a:p>
            <a:pPr>
              <a:defRPr/>
            </a:pPr>
            <a:r>
              <a:rPr lang="ru-RU" dirty="0" smtClean="0"/>
              <a:t>Природные условия.</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229600" cy="1143000"/>
          </a:xfrm>
        </p:spPr>
        <p:txBody>
          <a:bodyPr>
            <a:normAutofit fontScale="90000"/>
          </a:bodyPr>
          <a:lstStyle/>
          <a:p>
            <a:r>
              <a:rPr lang="ru-RU" dirty="0" smtClean="0"/>
              <a:t>1.1 Качество материалов</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p:txBody>
          <a:bodyPr>
            <a:normAutofit/>
          </a:bodyPr>
          <a:lstStyle/>
          <a:p>
            <a:pPr>
              <a:buNone/>
            </a:pPr>
            <a:endParaRPr lang="ru-RU" sz="6000" dirty="0"/>
          </a:p>
        </p:txBody>
      </p:sp>
      <p:pic>
        <p:nvPicPr>
          <p:cNvPr id="4" name="Рисунок 3" descr="http://dtk-m.ru/wp-content/uploads/2017/09/e9c53b86a388c1df8aab6f1bfe3cb2a8.jpg"/>
          <p:cNvPicPr/>
          <p:nvPr/>
        </p:nvPicPr>
        <p:blipFill>
          <a:blip r:embed="rId2" cstate="print"/>
          <a:srcRect/>
          <a:stretch>
            <a:fillRect/>
          </a:stretch>
        </p:blipFill>
        <p:spPr bwMode="auto">
          <a:xfrm>
            <a:off x="395536" y="2708920"/>
            <a:ext cx="3816424" cy="3811905"/>
          </a:xfrm>
          <a:prstGeom prst="rect">
            <a:avLst/>
          </a:prstGeom>
          <a:noFill/>
          <a:ln w="9525">
            <a:noFill/>
            <a:miter lim="800000"/>
            <a:headEnd/>
            <a:tailEnd/>
          </a:ln>
        </p:spPr>
      </p:pic>
      <p:pic>
        <p:nvPicPr>
          <p:cNvPr id="5" name="Рисунок 4" descr="http://kladka-info.ru/wp-content/uploads/2017/07/nekachestvennyy-kirpich.jpg"/>
          <p:cNvPicPr/>
          <p:nvPr/>
        </p:nvPicPr>
        <p:blipFill>
          <a:blip r:embed="rId3" cstate="print"/>
          <a:srcRect/>
          <a:stretch>
            <a:fillRect/>
          </a:stretch>
        </p:blipFill>
        <p:spPr bwMode="auto">
          <a:xfrm>
            <a:off x="4499992" y="2636912"/>
            <a:ext cx="4464496" cy="395255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1.2 Качество технологий</a:t>
            </a:r>
            <a:br>
              <a:rPr lang="ru-RU" dirty="0" smtClean="0"/>
            </a:br>
            <a:endParaRPr lang="ru-RU" dirty="0"/>
          </a:p>
        </p:txBody>
      </p:sp>
      <p:sp>
        <p:nvSpPr>
          <p:cNvPr id="3" name="Содержимое 2"/>
          <p:cNvSpPr>
            <a:spLocks noGrp="1"/>
          </p:cNvSpPr>
          <p:nvPr>
            <p:ph idx="1"/>
          </p:nvPr>
        </p:nvSpPr>
        <p:spPr/>
        <p:txBody>
          <a:bodyPr>
            <a:normAutofit/>
          </a:bodyPr>
          <a:lstStyle/>
          <a:p>
            <a:pPr>
              <a:buNone/>
            </a:pPr>
            <a:endParaRPr lang="ru-RU" sz="5400" dirty="0"/>
          </a:p>
        </p:txBody>
      </p:sp>
      <p:pic>
        <p:nvPicPr>
          <p:cNvPr id="4" name="Рисунок 3" descr="http://semyafamily.ru/fotografii/semya1409.jpg"/>
          <p:cNvPicPr/>
          <p:nvPr/>
        </p:nvPicPr>
        <p:blipFill>
          <a:blip r:embed="rId2" cstate="print"/>
          <a:srcRect/>
          <a:stretch>
            <a:fillRect/>
          </a:stretch>
        </p:blipFill>
        <p:spPr bwMode="auto">
          <a:xfrm>
            <a:off x="971600" y="1700808"/>
            <a:ext cx="7344816" cy="515719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1.3 Не соблюдение ТБ</a:t>
            </a:r>
            <a:endParaRPr lang="ru-RU" dirty="0"/>
          </a:p>
        </p:txBody>
      </p:sp>
      <p:sp>
        <p:nvSpPr>
          <p:cNvPr id="4" name="Объект 2"/>
          <p:cNvSpPr>
            <a:spLocks noGrp="1"/>
          </p:cNvSpPr>
          <p:nvPr>
            <p:ph idx="1"/>
          </p:nvPr>
        </p:nvSpPr>
        <p:spPr/>
        <p:txBody>
          <a:bodyPr/>
          <a:lstStyle/>
          <a:p>
            <a:pPr marL="0" indent="0" algn="just" eaLnBrk="1" hangingPunct="1">
              <a:buFont typeface="Wingdings" pitchFamily="2" charset="2"/>
              <a:buNone/>
            </a:pPr>
            <a:r>
              <a:rPr lang="ru-RU" sz="1400" dirty="0" smtClean="0"/>
              <a:t>Об этих правилах, казалось бы, знают все, кто работает на сложных объектах или стройках. Тем не менее, из года в год - одно и то же. Из-за невнимательности, а чаще преступной халатности - в нашей стране гибнет или остаётся инвалидами большое количество людей.</a:t>
            </a:r>
          </a:p>
          <a:p>
            <a:pPr marL="0" indent="0" algn="just" eaLnBrk="1" hangingPunct="1">
              <a:buFont typeface="Wingdings" pitchFamily="2" charset="2"/>
              <a:buNone/>
            </a:pPr>
            <a:endParaRPr lang="ru-RU" sz="1400" dirty="0" smtClean="0"/>
          </a:p>
          <a:p>
            <a:pPr marL="0" indent="0" algn="just" eaLnBrk="1" hangingPunct="1">
              <a:buFont typeface="Wingdings" pitchFamily="2" charset="2"/>
              <a:buNone/>
            </a:pPr>
            <a:r>
              <a:rPr lang="ru-RU" sz="1400" dirty="0" smtClean="0"/>
              <a:t>Основная причина несчастных случаев – не соблюдение техники безопасности. По данным </a:t>
            </a:r>
            <a:r>
              <a:rPr lang="ru-RU" sz="1400" dirty="0" err="1" smtClean="0"/>
              <a:t>Роструда</a:t>
            </a:r>
            <a:r>
              <a:rPr lang="ru-RU" sz="1400" dirty="0" smtClean="0"/>
              <a:t>, в 2010 году на стройках погибли 680 человек, за 9 месяцев 2011 года - 504 рабочих, тысячи получили травмы и увечья. </a:t>
            </a:r>
          </a:p>
          <a:p>
            <a:pPr marL="0" indent="0" algn="just" eaLnBrk="1" hangingPunct="1">
              <a:buFont typeface="Wingdings" pitchFamily="2" charset="2"/>
              <a:buNone/>
            </a:pPr>
            <a:endParaRPr lang="ru-RU" sz="1400" dirty="0" smtClean="0"/>
          </a:p>
          <a:p>
            <a:pPr marL="0" indent="0" algn="just" eaLnBrk="1" hangingPunct="1">
              <a:buFont typeface="Wingdings" pitchFamily="2" charset="2"/>
              <a:buNone/>
            </a:pPr>
            <a:r>
              <a:rPr lang="ru-RU" sz="1400" dirty="0" smtClean="0"/>
              <a:t>О происшествии на стройке становится известно только если оно по-настоящему чрезвычайное, погибли люди. Чаще все остается за высоким забором. Им есть, что скрывать, уверены эксперты. И прежде всего это касается безопасности труда, вернее отсутствия этой безопасности.</a:t>
            </a:r>
          </a:p>
          <a:p>
            <a:pPr marL="0" indent="0" algn="just" eaLnBrk="1" hangingPunct="1">
              <a:buFont typeface="Wingdings" pitchFamily="2" charset="2"/>
              <a:buNone/>
            </a:pPr>
            <a:endParaRPr lang="ru-RU" sz="1400" dirty="0" smtClean="0"/>
          </a:p>
          <a:p>
            <a:pPr marL="0" indent="0" algn="just" eaLnBrk="1" hangingPunct="1">
              <a:buFont typeface="Wingdings" pitchFamily="2" charset="2"/>
              <a:buNone/>
            </a:pPr>
            <a:r>
              <a:rPr lang="ru-RU" sz="1400" dirty="0" smtClean="0"/>
              <a:t>Около 50% всех аварий на российских стройках, случившихся за последние пять месяцев, были вызваны четырьмя видами работ, которые в настоящий момент выпали из-под саморегулирования, это  установка и демонтаж строительных лесов, механизированная разработка грунта, монтаж и демонтаж ограждающих конструкций, а также устройство кровель</a:t>
            </a:r>
          </a:p>
          <a:p>
            <a:pPr marL="0" indent="0" eaLnBrk="1" hangingPunct="1">
              <a:buFont typeface="Wingdings" pitchFamily="2" charset="2"/>
              <a:buNone/>
            </a:pPr>
            <a:endParaRPr lang="ru-RU"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План лекции:</a:t>
            </a:r>
            <a:endParaRPr lang="ru-RU" dirty="0"/>
          </a:p>
        </p:txBody>
      </p:sp>
      <p:sp>
        <p:nvSpPr>
          <p:cNvPr id="3" name="Содержимое 2"/>
          <p:cNvSpPr>
            <a:spLocks noGrp="1"/>
          </p:cNvSpPr>
          <p:nvPr>
            <p:ph idx="1"/>
          </p:nvPr>
        </p:nvSpPr>
        <p:spPr/>
        <p:txBody>
          <a:bodyPr/>
          <a:lstStyle/>
          <a:p>
            <a:pPr>
              <a:buNone/>
            </a:pPr>
            <a:r>
              <a:rPr lang="ru-RU" dirty="0" smtClean="0"/>
              <a:t>1. Качество</a:t>
            </a:r>
          </a:p>
          <a:p>
            <a:pPr>
              <a:buNone/>
            </a:pPr>
            <a:r>
              <a:rPr lang="ru-RU" dirty="0" smtClean="0"/>
              <a:t>	1.1. Управление качеством</a:t>
            </a:r>
          </a:p>
          <a:p>
            <a:pPr>
              <a:buNone/>
            </a:pPr>
            <a:r>
              <a:rPr lang="ru-RU" dirty="0" smtClean="0"/>
              <a:t>	1.2. качество продукции</a:t>
            </a:r>
          </a:p>
          <a:p>
            <a:pPr>
              <a:buNone/>
            </a:pPr>
            <a:r>
              <a:rPr lang="ru-RU" dirty="0" smtClean="0"/>
              <a:t>	1.3. качество работ</a:t>
            </a:r>
          </a:p>
          <a:p>
            <a:pPr>
              <a:buNone/>
            </a:pPr>
            <a:r>
              <a:rPr lang="ru-RU" dirty="0" smtClean="0"/>
              <a:t>	1.4. не соблюдение ТБ</a:t>
            </a:r>
          </a:p>
          <a:p>
            <a:pPr>
              <a:buNone/>
            </a:pPr>
            <a:r>
              <a:rPr lang="ru-RU" dirty="0" smtClean="0"/>
              <a:t>	1.5. погодные условия</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620688"/>
            <a:ext cx="8363272" cy="5505475"/>
          </a:xfrm>
        </p:spPr>
        <p:txBody>
          <a:bodyPr>
            <a:normAutofit fontScale="85000" lnSpcReduction="10000"/>
          </a:bodyPr>
          <a:lstStyle/>
          <a:p>
            <a:pPr marL="0" indent="0" algn="just">
              <a:buNone/>
            </a:pPr>
            <a:r>
              <a:rPr lang="ru-RU" dirty="0" smtClean="0"/>
              <a:t>Согласно результатам исследований, несчастные случаи на строительной площадке, связанные с неправильной эксплуатацией подъемных кранов, входят в первую тройку наиболее часто возникающих чрезвычайных ситуаций в России и странах СНГ</a:t>
            </a:r>
          </a:p>
          <a:p>
            <a:pPr marL="0" indent="0">
              <a:buNone/>
            </a:pPr>
            <a:r>
              <a:rPr lang="ru-RU" dirty="0" smtClean="0"/>
              <a:t> </a:t>
            </a:r>
          </a:p>
          <a:p>
            <a:pPr marL="0" indent="0" algn="just">
              <a:buNone/>
            </a:pPr>
            <a:r>
              <a:rPr lang="ru-RU" dirty="0" smtClean="0"/>
              <a:t>Согласно исследовательским данным, причиной 60% аварий с участием специального оборудования и машин на строительной площадке является физическая усталость работников. Более того, по статистике, в 30% случаев дорожно-транспортных происшествий со смертельным исходом также виновато истощение сил операторов</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pic>
        <p:nvPicPr>
          <p:cNvPr id="4" name="Объект 3" descr="Согласно результатам исследований, несчастные случаи на строительной площадке, связанные с неправильной эксплуатацией подъемных кранов, входят в первую тройку наиболее часто возникающих чрезвычайных ситуаций в России и странах СНГ."/>
          <p:cNvPicPr>
            <a:picLocks noGrp="1"/>
          </p:cNvPicPr>
          <p:nvPr>
            <p:ph idx="1"/>
          </p:nvPr>
        </p:nvPicPr>
        <p:blipFill>
          <a:blip r:embed="rId2" cstate="print"/>
          <a:srcRect/>
          <a:stretch>
            <a:fillRect/>
          </a:stretch>
        </p:blipFill>
        <p:spPr>
          <a:xfrm>
            <a:off x="0" y="0"/>
            <a:ext cx="4716016" cy="6858000"/>
          </a:xfrm>
        </p:spPr>
      </p:pic>
      <p:pic>
        <p:nvPicPr>
          <p:cNvPr id="5" name="Picture 4" descr="IMG_20140928_223133_14"/>
          <p:cNvPicPr>
            <a:picLocks noChangeAspect="1" noChangeArrowheads="1"/>
          </p:cNvPicPr>
          <p:nvPr/>
        </p:nvPicPr>
        <p:blipFill>
          <a:blip r:embed="rId3" cstate="print"/>
          <a:srcRect/>
          <a:stretch>
            <a:fillRect/>
          </a:stretch>
        </p:blipFill>
        <p:spPr bwMode="auto">
          <a:xfrm>
            <a:off x="4788024" y="0"/>
            <a:ext cx="4355976" cy="68580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7" descr="oGPgo57Ogg4"/>
          <p:cNvPicPr>
            <a:picLocks noGrp="1" noChangeAspect="1" noChangeArrowheads="1"/>
          </p:cNvPicPr>
          <p:nvPr>
            <p:ph idx="1"/>
          </p:nvPr>
        </p:nvPicPr>
        <p:blipFill>
          <a:blip r:embed="rId2" cstate="print"/>
          <a:srcRect/>
          <a:stretch>
            <a:fillRect/>
          </a:stretch>
        </p:blipFill>
        <p:spPr>
          <a:xfrm>
            <a:off x="0" y="0"/>
            <a:ext cx="4643910" cy="6858000"/>
          </a:xfrm>
          <a:noFill/>
        </p:spPr>
      </p:pic>
      <p:pic>
        <p:nvPicPr>
          <p:cNvPr id="5" name="Picture 8" descr="c8tkY_7J27o"/>
          <p:cNvPicPr>
            <a:picLocks noChangeAspect="1" noChangeArrowheads="1"/>
          </p:cNvPicPr>
          <p:nvPr/>
        </p:nvPicPr>
        <p:blipFill>
          <a:blip r:embed="rId3" cstate="print"/>
          <a:srcRect/>
          <a:stretch>
            <a:fillRect/>
          </a:stretch>
        </p:blipFill>
        <p:spPr bwMode="auto">
          <a:xfrm>
            <a:off x="4932040" y="-15867"/>
            <a:ext cx="3960440" cy="6873867"/>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Picture 7" descr="ZqwZokXlPvQ"/>
          <p:cNvPicPr>
            <a:picLocks noGrp="1" noChangeAspect="1" noChangeArrowheads="1"/>
          </p:cNvPicPr>
          <p:nvPr>
            <p:ph idx="1"/>
          </p:nvPr>
        </p:nvPicPr>
        <p:blipFill>
          <a:blip r:embed="rId2" cstate="print"/>
          <a:srcRect/>
          <a:stretch>
            <a:fillRect/>
          </a:stretch>
        </p:blipFill>
        <p:spPr>
          <a:xfrm>
            <a:off x="0" y="0"/>
            <a:ext cx="4067944" cy="6762704"/>
          </a:xfrm>
        </p:spPr>
      </p:pic>
      <p:pic>
        <p:nvPicPr>
          <p:cNvPr id="5" name="Picture 8" descr="q-hzgGezg-Y"/>
          <p:cNvPicPr>
            <a:picLocks noGrp="1" noChangeAspect="1" noChangeArrowheads="1"/>
          </p:cNvPicPr>
          <p:nvPr>
            <p:ph idx="1"/>
          </p:nvPr>
        </p:nvPicPr>
        <p:blipFill>
          <a:blip r:embed="rId3" cstate="print"/>
          <a:srcRect/>
          <a:stretch>
            <a:fillRect/>
          </a:stretch>
        </p:blipFill>
        <p:spPr bwMode="auto">
          <a:xfrm>
            <a:off x="4932040" y="0"/>
            <a:ext cx="4211961" cy="6795754"/>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7" descr="KfxUesBv-C0"/>
          <p:cNvPicPr>
            <a:picLocks noGrp="1" noChangeAspect="1" noChangeArrowheads="1"/>
          </p:cNvPicPr>
          <p:nvPr>
            <p:ph idx="1"/>
          </p:nvPr>
        </p:nvPicPr>
        <p:blipFill>
          <a:blip r:embed="rId2" cstate="print"/>
          <a:srcRect/>
          <a:stretch>
            <a:fillRect/>
          </a:stretch>
        </p:blipFill>
        <p:spPr bwMode="auto">
          <a:xfrm>
            <a:off x="0" y="0"/>
            <a:ext cx="3923928" cy="6851876"/>
          </a:xfrm>
          <a:prstGeom prst="rect">
            <a:avLst/>
          </a:prstGeom>
          <a:noFill/>
          <a:ln w="9525">
            <a:noFill/>
            <a:miter lim="800000"/>
            <a:headEnd/>
            <a:tailEnd/>
          </a:ln>
        </p:spPr>
      </p:pic>
      <p:pic>
        <p:nvPicPr>
          <p:cNvPr id="5" name="Picture 8" descr="jcZcW1AEXiQ"/>
          <p:cNvPicPr>
            <a:picLocks noChangeAspect="1" noChangeArrowheads="1"/>
          </p:cNvPicPr>
          <p:nvPr/>
        </p:nvPicPr>
        <p:blipFill>
          <a:blip r:embed="rId3" cstate="print"/>
          <a:srcRect/>
          <a:stretch>
            <a:fillRect/>
          </a:stretch>
        </p:blipFill>
        <p:spPr>
          <a:xfrm>
            <a:off x="4860033" y="12452"/>
            <a:ext cx="4283968" cy="684554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descr="ZgrfAHvH9XI"/>
          <p:cNvPicPr>
            <a:picLocks noGrp="1" noChangeAspect="1" noChangeArrowheads="1"/>
          </p:cNvPicPr>
          <p:nvPr>
            <p:ph idx="1"/>
          </p:nvPr>
        </p:nvPicPr>
        <p:blipFill>
          <a:blip r:embed="rId2" cstate="print"/>
          <a:srcRect/>
          <a:stretch>
            <a:fillRect/>
          </a:stretch>
        </p:blipFill>
        <p:spPr bwMode="auto">
          <a:xfrm>
            <a:off x="1516202" y="0"/>
            <a:ext cx="5504069" cy="695832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descr="rqqH47y2Vy0"/>
          <p:cNvPicPr>
            <a:picLocks noGrp="1" noChangeAspect="1" noChangeArrowheads="1"/>
          </p:cNvPicPr>
          <p:nvPr>
            <p:ph idx="1"/>
          </p:nvPr>
        </p:nvPicPr>
        <p:blipFill>
          <a:blip r:embed="rId2" cstate="print"/>
          <a:srcRect/>
          <a:stretch>
            <a:fillRect/>
          </a:stretch>
        </p:blipFill>
        <p:spPr>
          <a:xfrm>
            <a:off x="-191690" y="0"/>
            <a:ext cx="9335690" cy="6958164"/>
          </a:xfr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1.4 Природные условия!</a:t>
            </a:r>
            <a:endParaRPr lang="ru-RU" dirty="0"/>
          </a:p>
        </p:txBody>
      </p:sp>
      <p:sp>
        <p:nvSpPr>
          <p:cNvPr id="3" name="Содержимое 2"/>
          <p:cNvSpPr>
            <a:spLocks noGrp="1"/>
          </p:cNvSpPr>
          <p:nvPr>
            <p:ph idx="1"/>
          </p:nvPr>
        </p:nvSpPr>
        <p:spPr>
          <a:xfrm>
            <a:off x="323528" y="1340768"/>
            <a:ext cx="8568952" cy="5517232"/>
          </a:xfrm>
        </p:spPr>
        <p:txBody>
          <a:bodyPr>
            <a:normAutofit fontScale="70000" lnSpcReduction="20000"/>
          </a:bodyPr>
          <a:lstStyle/>
          <a:p>
            <a:pPr marL="0" indent="0" algn="just">
              <a:buNone/>
            </a:pPr>
            <a:r>
              <a:rPr lang="ru-RU" b="1" dirty="0" smtClean="0"/>
              <a:t>Сейсмическая безопасность, о которой во всегда благополучном в этом отношении Красноярске долгое время никто не вспоминал, в последние несколько лет регулярно становится предметом обсуждения на разных уровнях.</a:t>
            </a:r>
          </a:p>
          <a:p>
            <a:pPr marL="0" indent="0" algn="just">
              <a:buNone/>
            </a:pPr>
            <a:endParaRPr lang="ru-RU" dirty="0" smtClean="0"/>
          </a:p>
          <a:p>
            <a:pPr marL="0" indent="0" algn="just">
              <a:buNone/>
            </a:pPr>
            <a:r>
              <a:rPr lang="ru-RU" dirty="0" smtClean="0"/>
              <a:t>	Объекты повышенной ответственности, в категорию которых попадают больницы, школы, спортивные сооружения, насосные и трансформаторные подстанции, а также высотные здания, поднявшиеся выше 16 этажей, строятся сегодня в расчете на те же 6-балльные землетрясения.</a:t>
            </a:r>
            <a:br>
              <a:rPr lang="ru-RU" dirty="0" smtClean="0"/>
            </a:br>
            <a:r>
              <a:rPr lang="ru-RU" dirty="0" smtClean="0"/>
              <a:t>От особо ответственных объектов — ГЭС, атомных электростанций — требуется уже повышенная стойкость перед природой, они должны выдержать силу подземных толчков уже до 8 баллов по международной шкале.</a:t>
            </a:r>
          </a:p>
          <a:p>
            <a:pPr marL="0" indent="0" algn="just">
              <a:buNone/>
            </a:pPr>
            <a:r>
              <a:rPr lang="ru-RU" dirty="0" smtClean="0"/>
              <a:t>	Опасными для зданий и сооружений начинают считаться землетрясения от 7 и более баллов по шкале Рихтера. Поэтому в районах, которые по прогнозам имеют более низкую сейсмичность, при проектировании и строительстве не требуется предусматривать каких-либо дополнительных мер.</a:t>
            </a:r>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Авария Владивосток"/>
          <p:cNvPicPr>
            <a:picLocks noGrp="1"/>
          </p:cNvPicPr>
          <p:nvPr>
            <p:ph idx="1"/>
          </p:nvPr>
        </p:nvPicPr>
        <p:blipFill>
          <a:blip r:embed="rId2" cstate="print"/>
          <a:srcRect/>
          <a:stretch>
            <a:fillRect/>
          </a:stretch>
        </p:blipFill>
        <p:spPr>
          <a:xfrm>
            <a:off x="2483768" y="476672"/>
            <a:ext cx="4392488" cy="6192688"/>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2 </a:t>
            </a:r>
            <a:r>
              <a:rPr lang="ru-RU" b="1" dirty="0" smtClean="0"/>
              <a:t>КОНТРОЛЬ КАЧЕСТВА СТРОИТЕЛЬСТВА</a:t>
            </a:r>
            <a:r>
              <a:rPr lang="ru-RU" dirty="0" smtClean="0"/>
              <a:t> </a:t>
            </a:r>
            <a:endParaRPr lang="ru-RU" dirty="0"/>
          </a:p>
        </p:txBody>
      </p:sp>
      <p:sp>
        <p:nvSpPr>
          <p:cNvPr id="3" name="Содержимое 2"/>
          <p:cNvSpPr>
            <a:spLocks noGrp="1"/>
          </p:cNvSpPr>
          <p:nvPr>
            <p:ph idx="1"/>
          </p:nvPr>
        </p:nvSpPr>
        <p:spPr/>
        <p:txBody>
          <a:bodyPr/>
          <a:lstStyle/>
          <a:p>
            <a:pPr algn="ctr">
              <a:buNone/>
            </a:pPr>
            <a:endParaRPr lang="ru-RU" dirty="0" smtClean="0"/>
          </a:p>
          <a:p>
            <a:pPr algn="ctr">
              <a:buNone/>
            </a:pPr>
            <a:endParaRPr lang="ru-RU" dirty="0" smtClean="0"/>
          </a:p>
          <a:p>
            <a:pPr algn="ctr">
              <a:buNone/>
            </a:pPr>
            <a:r>
              <a:rPr lang="ru-RU" dirty="0" smtClean="0"/>
              <a:t>На практике различают две формы контроля качества:</a:t>
            </a:r>
          </a:p>
          <a:p>
            <a:pPr algn="ctr">
              <a:buNone/>
            </a:pPr>
            <a:r>
              <a:rPr lang="ru-RU" dirty="0" smtClean="0"/>
              <a:t> внутренний (производственный контроль) </a:t>
            </a:r>
          </a:p>
          <a:p>
            <a:pPr algn="ctr">
              <a:buNone/>
            </a:pPr>
            <a:r>
              <a:rPr lang="ru-RU" dirty="0" smtClean="0"/>
              <a:t>и внешний.</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Качество?</a:t>
            </a:r>
            <a:endParaRPr lang="ru-RU" dirty="0"/>
          </a:p>
        </p:txBody>
      </p:sp>
      <p:sp>
        <p:nvSpPr>
          <p:cNvPr id="3" name="Содержимое 2"/>
          <p:cNvSpPr>
            <a:spLocks noGrp="1"/>
          </p:cNvSpPr>
          <p:nvPr>
            <p:ph idx="1"/>
          </p:nvPr>
        </p:nvSpPr>
        <p:spPr/>
        <p:txBody>
          <a:bodyPr/>
          <a:lstStyle/>
          <a:p>
            <a:pPr algn="just">
              <a:lnSpc>
                <a:spcPct val="80000"/>
              </a:lnSpc>
              <a:defRPr/>
            </a:pPr>
            <a:r>
              <a:rPr lang="ru-RU" b="1" dirty="0" smtClean="0"/>
              <a:t>«Качество – это степень соответствия ожиданиям»;</a:t>
            </a:r>
          </a:p>
          <a:p>
            <a:pPr algn="just">
              <a:lnSpc>
                <a:spcPct val="80000"/>
              </a:lnSpc>
              <a:defRPr/>
            </a:pPr>
            <a:r>
              <a:rPr lang="ru-RU" b="1" dirty="0" smtClean="0"/>
              <a:t>«Качество – это мера соответствия поставленным целям»;</a:t>
            </a:r>
          </a:p>
          <a:p>
            <a:pPr algn="just">
              <a:lnSpc>
                <a:spcPct val="80000"/>
              </a:lnSpc>
              <a:defRPr/>
            </a:pPr>
            <a:r>
              <a:rPr lang="ru-RU" b="1" dirty="0" smtClean="0"/>
              <a:t>«Качество – это степень выполнения требований»;</a:t>
            </a:r>
          </a:p>
          <a:p>
            <a:pPr algn="just">
              <a:lnSpc>
                <a:spcPct val="80000"/>
              </a:lnSpc>
              <a:defRPr/>
            </a:pPr>
            <a:r>
              <a:rPr lang="ru-RU" b="1" dirty="0" smtClean="0"/>
              <a:t>«Качество – это удовлетворение клиента».</a:t>
            </a:r>
          </a:p>
          <a:p>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692696"/>
            <a:ext cx="8435280" cy="5433467"/>
          </a:xfrm>
        </p:spPr>
        <p:txBody>
          <a:bodyPr>
            <a:normAutofit fontScale="85000" lnSpcReduction="10000"/>
          </a:bodyPr>
          <a:lstStyle/>
          <a:p>
            <a:pPr algn="just">
              <a:buNone/>
            </a:pPr>
            <a:r>
              <a:rPr lang="ru-RU" b="1" dirty="0" smtClean="0"/>
              <a:t>При внутреннем контроле </a:t>
            </a:r>
            <a:r>
              <a:rPr lang="ru-RU" dirty="0" smtClean="0"/>
              <a:t>качество строительной продукции определяется техническим персоналом стройки по результатам производственного контроля и оценивается в соответствии со специально разработанными регламентами и инструкциями. Результаты контроля фиксируются в журналах работ.</a:t>
            </a:r>
          </a:p>
          <a:p>
            <a:pPr algn="just">
              <a:buNone/>
            </a:pPr>
            <a:endParaRPr lang="ru-RU" dirty="0" smtClean="0"/>
          </a:p>
          <a:p>
            <a:pPr algn="just">
              <a:buNone/>
            </a:pPr>
            <a:r>
              <a:rPr lang="ru-RU" dirty="0" smtClean="0"/>
              <a:t>Осуществлением внутреннего контроля занимается персонал строительных организаций (подрядчик). Техническим заказчикам также не помешает иметь представление о проверках подрядчика, так как не исключено, что отдельные процедуры контроля заказчик и подрядчик будут проводить совместно. </a:t>
            </a:r>
          </a:p>
          <a:p>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435280" cy="5865515"/>
          </a:xfrm>
        </p:spPr>
        <p:txBody>
          <a:bodyPr/>
          <a:lstStyle/>
          <a:p>
            <a:pPr>
              <a:buNone/>
            </a:pPr>
            <a:endParaRPr lang="ru-RU" dirty="0" smtClean="0"/>
          </a:p>
          <a:p>
            <a:pPr>
              <a:buNone/>
            </a:pPr>
            <a:r>
              <a:rPr lang="ru-RU" b="1" dirty="0" smtClean="0"/>
              <a:t>Внешний контроль </a:t>
            </a:r>
            <a:r>
              <a:rPr lang="ru-RU" dirty="0" smtClean="0"/>
              <a:t>осуществляется государственными органами контроля и надзора, а также техническим надзором (технадзором) заказчика и авторским надзором разработчика проектной документации.</a:t>
            </a:r>
          </a:p>
          <a:p>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363272" cy="5865515"/>
          </a:xfrm>
        </p:spPr>
        <p:txBody>
          <a:bodyPr>
            <a:normAutofit/>
          </a:bodyPr>
          <a:lstStyle/>
          <a:p>
            <a:pPr>
              <a:buNone/>
            </a:pPr>
            <a:r>
              <a:rPr lang="ru-RU" b="1" dirty="0" smtClean="0"/>
              <a:t>Производственный контроль </a:t>
            </a:r>
            <a:r>
              <a:rPr lang="ru-RU" dirty="0" smtClean="0"/>
              <a:t>качества строительных и монтажных работ должен включать:</a:t>
            </a:r>
          </a:p>
          <a:p>
            <a:r>
              <a:rPr lang="ru-RU" b="1" dirty="0" smtClean="0"/>
              <a:t>- входной контроль качества проектной документации, строительных материалов, изделий и оборудования;</a:t>
            </a:r>
          </a:p>
          <a:p>
            <a:r>
              <a:rPr lang="ru-RU" b="1" dirty="0" smtClean="0"/>
              <a:t>- операционный контроль отдельных строительных процессов или производственных операций;</a:t>
            </a:r>
          </a:p>
          <a:p>
            <a:r>
              <a:rPr lang="ru-RU" b="1" dirty="0" smtClean="0"/>
              <a:t>- приемочный контроль выполненных работ.</a:t>
            </a:r>
          </a:p>
          <a:p>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332656"/>
            <a:ext cx="8424936" cy="6048672"/>
          </a:xfrm>
        </p:spPr>
        <p:txBody>
          <a:bodyPr>
            <a:normAutofit/>
          </a:bodyPr>
          <a:lstStyle/>
          <a:p>
            <a:pPr algn="just">
              <a:buNone/>
            </a:pPr>
            <a:r>
              <a:rPr lang="ru-RU" dirty="0" smtClean="0"/>
              <a:t>Более 80 % дефектов на строительстве объектов связаны с отступлениями от </a:t>
            </a:r>
            <a:r>
              <a:rPr lang="ru-RU" b="1" dirty="0" smtClean="0"/>
              <a:t>проектов и нормативной документации </a:t>
            </a:r>
            <a:r>
              <a:rPr lang="ru-RU" dirty="0" smtClean="0"/>
              <a:t>при производстве работ на строительной площадке. Поэтому </a:t>
            </a:r>
            <a:r>
              <a:rPr lang="ru-RU" b="1" i="1" u="sng" dirty="0" smtClean="0"/>
              <a:t>операционный контроль качества является основным видом производственного контроля</a:t>
            </a:r>
            <a:r>
              <a:rPr lang="ru-RU" dirty="0" smtClean="0"/>
              <a:t>. При систематическом осуществлении контроля в ходе выполнения операций прорабы и мастера могут своевременно выявлять и устранять дефекты, принимать меры по их предупреждению.</a:t>
            </a:r>
          </a:p>
          <a:p>
            <a:pPr algn="just"/>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76672"/>
            <a:ext cx="8435280" cy="5649491"/>
          </a:xfrm>
        </p:spPr>
        <p:txBody>
          <a:bodyPr>
            <a:normAutofit fontScale="70000" lnSpcReduction="20000"/>
          </a:bodyPr>
          <a:lstStyle/>
          <a:p>
            <a:pPr>
              <a:buNone/>
            </a:pPr>
            <a:r>
              <a:rPr lang="ru-RU" sz="5700" b="1" dirty="0" smtClean="0"/>
              <a:t>Входной контроль:</a:t>
            </a:r>
            <a:endParaRPr lang="ru-RU" sz="5700" dirty="0" smtClean="0"/>
          </a:p>
          <a:p>
            <a:pPr algn="just"/>
            <a:r>
              <a:rPr lang="ru-RU" dirty="0" smtClean="0"/>
              <a:t>Он проводится до момента применения строительных материалов в процессе строительства и включает проверку наличия и содержания документов поставщиков, содержащих сведения о качестве поставки, соответствия материалов требованиям рабочей документации, технических регламентов, стандартов и сводов правил. Входной контроль возложен на подрядчика. Он вправе провести в установленном порядке измерения и испытания стройматериалов своими силами или поручить их проведение аккредитованной организации.</a:t>
            </a:r>
          </a:p>
          <a:p>
            <a:pPr algn="just"/>
            <a:r>
              <a:rPr lang="ru-RU" dirty="0" smtClean="0"/>
              <a:t>При неудовлетворительных результатах входного контроля, когда строительные материалы не отвечают установленным требованиям, их использование в строительстве не допускается.</a:t>
            </a:r>
          </a:p>
          <a:p>
            <a:pPr algn="just"/>
            <a:r>
              <a:rPr lang="ru-RU" dirty="0" smtClean="0"/>
              <a:t>Со стороны технического заказчика осуществляется проверка полноты и соблюдения сроков выполнения подрядчиком входного контроля и достоверности документирования его результатов.</a:t>
            </a:r>
          </a:p>
          <a:p>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04664"/>
            <a:ext cx="8363272" cy="5721499"/>
          </a:xfrm>
        </p:spPr>
        <p:txBody>
          <a:bodyPr>
            <a:normAutofit fontScale="85000" lnSpcReduction="10000"/>
          </a:bodyPr>
          <a:lstStyle/>
          <a:p>
            <a:pPr>
              <a:buNone/>
            </a:pPr>
            <a:r>
              <a:rPr lang="ru-RU" b="1" dirty="0" smtClean="0"/>
              <a:t>Операционный контроль:</a:t>
            </a:r>
            <a:endParaRPr lang="ru-RU" dirty="0" smtClean="0"/>
          </a:p>
          <a:p>
            <a:r>
              <a:rPr lang="ru-RU" dirty="0" smtClean="0"/>
              <a:t>Это основной этап строительного контроля, в ходе которого проверяются:</a:t>
            </a:r>
          </a:p>
          <a:p>
            <a:pPr lvl="0"/>
            <a:r>
              <a:rPr lang="ru-RU" dirty="0" smtClean="0"/>
              <a:t>соблюдение последовательности и состава выполняемых технологических операций, их соответствие требованиям технических регламентов, стандартов, сводов правил, проектной документации, результатам инженерных изысканий, градостроительному плану земельного участка;</a:t>
            </a:r>
          </a:p>
          <a:p>
            <a:pPr lvl="0"/>
            <a:r>
              <a:rPr lang="ru-RU" dirty="0" smtClean="0"/>
              <a:t>соответствие качества выполнения технологических операций и их результатов требованиям проектной и подготовленной на ее основе рабочей документации, а также технических регламентов, стандартов и сводов правил.</a:t>
            </a:r>
          </a:p>
          <a:p>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332656"/>
            <a:ext cx="8291264" cy="5793507"/>
          </a:xfrm>
        </p:spPr>
        <p:txBody>
          <a:bodyPr>
            <a:normAutofit lnSpcReduction="10000"/>
          </a:bodyPr>
          <a:lstStyle/>
          <a:p>
            <a:pPr>
              <a:buNone/>
            </a:pPr>
            <a:r>
              <a:rPr lang="ru-RU" b="1" i="1" dirty="0" smtClean="0"/>
              <a:t>Визуальный и измерительный контроль </a:t>
            </a:r>
            <a:r>
              <a:rPr lang="ru-RU" dirty="0" smtClean="0"/>
              <a:t>проводят в соответствии с требованиями специально разработанной документации. Визуальный и измерительный контроль материалов на стадии входного контроля выполняют при поступлении материала (полуфабрикатов, заготовок, деталей) в организацию с целью подтверждения его соответствия требованиям стандартов, технических условий, конструкторской документации. Результаты должны быть зафиксированы документально.</a:t>
            </a:r>
          </a:p>
          <a:p>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363272" cy="5865515"/>
          </a:xfrm>
        </p:spPr>
        <p:txBody>
          <a:bodyPr>
            <a:normAutofit fontScale="70000" lnSpcReduction="20000"/>
          </a:bodyPr>
          <a:lstStyle/>
          <a:p>
            <a:pPr>
              <a:buNone/>
            </a:pPr>
            <a:r>
              <a:rPr lang="ru-RU" sz="4500" b="1" i="1" dirty="0" smtClean="0"/>
              <a:t>Объемы проверок выделяют ряд видов контроля:</a:t>
            </a:r>
          </a:p>
          <a:p>
            <a:pPr lvl="0"/>
            <a:r>
              <a:rPr lang="ru-RU" dirty="0" smtClean="0"/>
              <a:t>Сплошным контролем проверят все стыки, конструкции.</a:t>
            </a:r>
          </a:p>
          <a:p>
            <a:pPr lvl="0"/>
            <a:r>
              <a:rPr lang="ru-RU" dirty="0" smtClean="0"/>
              <a:t>Выборочным контролем проверяют лишь часть продукции. </a:t>
            </a:r>
          </a:p>
          <a:p>
            <a:pPr lvl="0"/>
            <a:r>
              <a:rPr lang="ru-RU" dirty="0" smtClean="0"/>
              <a:t>Непрерывному контролю подвергаются ключевые параметры строительства с постоянным поступлением информации по их состоянию.</a:t>
            </a:r>
          </a:p>
          <a:p>
            <a:pPr lvl="0"/>
            <a:r>
              <a:rPr lang="ru-RU" dirty="0" smtClean="0"/>
              <a:t>Периодический контроль отражает показатели параметра в заданных промежутках времени. </a:t>
            </a:r>
          </a:p>
          <a:p>
            <a:pPr lvl="0"/>
            <a:r>
              <a:rPr lang="ru-RU" dirty="0" smtClean="0"/>
              <a:t>Летучий контроль выполняется случайно, если есть сомнения в целесообразности прочих методов.</a:t>
            </a:r>
          </a:p>
          <a:p>
            <a:pPr lvl="0"/>
            <a:r>
              <a:rPr lang="ru-RU" dirty="0" smtClean="0"/>
              <a:t>С лабораторным оборудованием проводят измерительный контроль.</a:t>
            </a:r>
          </a:p>
          <a:p>
            <a:pPr lvl="0"/>
            <a:r>
              <a:rPr lang="ru-RU" dirty="0" smtClean="0"/>
              <a:t>Регистрационный контроль задействует сверку сертификатов, актов освидетельствования, записей в журналах и прочего. Для проверок возможно привлечение специальных служб: геодезической, строительных лабораторий, технических инспекций.</a:t>
            </a:r>
          </a:p>
          <a:p>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640"/>
            <a:ext cx="9144000" cy="6336704"/>
          </a:xfrm>
        </p:spPr>
        <p:txBody>
          <a:bodyPr>
            <a:normAutofit fontScale="77500" lnSpcReduction="20000"/>
          </a:bodyPr>
          <a:lstStyle/>
          <a:p>
            <a:pPr>
              <a:buNone/>
            </a:pPr>
            <a:r>
              <a:rPr lang="ru-RU" sz="4500" b="1" i="1" dirty="0" smtClean="0"/>
              <a:t>Внешним видом контроля </a:t>
            </a:r>
            <a:r>
              <a:rPr lang="ru-RU" dirty="0" smtClean="0"/>
              <a:t>является приемочный контроль эта форма проверки, как правило, задействует сторону технического заказчика. Внешний контроль качества строительства проводят независимые от строительной организации надзоры. Как правило, любое строительство для осуществления контроля качества сопровождается:</a:t>
            </a:r>
          </a:p>
          <a:p>
            <a:pPr lvl="0"/>
            <a:r>
              <a:rPr lang="ru-RU" dirty="0" smtClean="0"/>
              <a:t>Техническим надзором заказчика;</a:t>
            </a:r>
          </a:p>
          <a:p>
            <a:pPr lvl="0"/>
            <a:r>
              <a:rPr lang="ru-RU" dirty="0" smtClean="0"/>
              <a:t>Авторским надзором проектировщика;</a:t>
            </a:r>
          </a:p>
          <a:p>
            <a:pPr lvl="0"/>
            <a:r>
              <a:rPr lang="ru-RU" dirty="0" smtClean="0"/>
              <a:t>Контролем от приемочных комиссий при сдаче объектов в эксплуатацию;</a:t>
            </a:r>
          </a:p>
          <a:p>
            <a:pPr lvl="0"/>
            <a:r>
              <a:rPr lang="ru-RU" dirty="0" smtClean="0"/>
              <a:t>Государственным пожарным надзором;</a:t>
            </a:r>
          </a:p>
          <a:p>
            <a:pPr lvl="0"/>
            <a:r>
              <a:rPr lang="ru-RU" dirty="0" smtClean="0"/>
              <a:t>Государственным санитарно-эпидемиологическим надзором;</a:t>
            </a:r>
          </a:p>
          <a:p>
            <a:pPr lvl="0"/>
            <a:r>
              <a:rPr lang="ru-RU" dirty="0" smtClean="0"/>
              <a:t>Технической инспекцией труда ФНПР;</a:t>
            </a:r>
          </a:p>
          <a:p>
            <a:pPr lvl="0"/>
            <a:r>
              <a:rPr lang="ru-RU" dirty="0" smtClean="0"/>
              <a:t>Государственным горным и промышленным надзором за безопасным ведением работ.</a:t>
            </a:r>
          </a:p>
          <a:p>
            <a:pPr lvl="0"/>
            <a:r>
              <a:rPr lang="ru-RU" dirty="0" smtClean="0"/>
              <a:t>Государственным архитектурно-строительным надзором.</a:t>
            </a:r>
          </a:p>
          <a:p>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rmAutofit lnSpcReduction="10000"/>
          </a:bodyPr>
          <a:lstStyle/>
          <a:p>
            <a:pPr algn="just"/>
            <a:r>
              <a:rPr lang="ru-RU" dirty="0" smtClean="0"/>
              <a:t>Качество выполнения строительно-монтажных работ (СМР) в значительной мере зависит от знания исполнителями работ и лицами, контролирующими качество их выполнения, основных требований к качеству работ и допускаемых отклонений.</a:t>
            </a:r>
          </a:p>
          <a:p>
            <a:pPr algn="just"/>
            <a:r>
              <a:rPr lang="ru-RU" dirty="0" smtClean="0"/>
              <a:t>Операционный контроль возлагается на прорабов и мастеров, осуществляющих руководство строительством зданий и сооружений. В необходимых случаях могут привлекаться строительные лаборатории и геодезические службы. Результаты операционного контроля должны фиксироваться в журнале работ.</a:t>
            </a:r>
          </a:p>
          <a:p>
            <a:pPr algn="just"/>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ctr">
              <a:buNone/>
            </a:pPr>
            <a:r>
              <a:rPr lang="ru-RU" dirty="0" smtClean="0">
                <a:solidFill>
                  <a:srgbClr val="FF0000"/>
                </a:solidFill>
              </a:rPr>
              <a:t>ГОСТ 15467</a:t>
            </a:r>
          </a:p>
          <a:p>
            <a:pPr algn="ctr">
              <a:buNone/>
            </a:pPr>
            <a:r>
              <a:rPr lang="ru-RU" dirty="0" smtClean="0">
                <a:solidFill>
                  <a:srgbClr val="FF0000"/>
                </a:solidFill>
              </a:rPr>
              <a:t>ОСНОВНЫЕ ПОНЯТИЯ. ТЕРМЕНЫ И ОПРЕДЕЛЕНИЯ</a:t>
            </a:r>
            <a:endParaRPr lang="ru-RU" dirty="0">
              <a:solidFill>
                <a:srgbClr val="FF0000"/>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dirty="0" smtClean="0"/>
              <a:t>Основными документами при операционном контроле качества являются строительные нормы и правила (</a:t>
            </a:r>
            <a:r>
              <a:rPr lang="ru-RU" dirty="0" err="1" smtClean="0"/>
              <a:t>СНиП</a:t>
            </a:r>
            <a:r>
              <a:rPr lang="ru-RU" dirty="0" smtClean="0"/>
              <a:t>) «Организация, производство и приемка работ», технологические карты и схемы операционного контроля качества (СОКК).</a:t>
            </a:r>
          </a:p>
          <a:p>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a:bodyPr>
          <a:lstStyle/>
          <a:p>
            <a:pPr algn="just"/>
            <a:r>
              <a:rPr lang="ru-RU" dirty="0" smtClean="0"/>
              <a:t>Организация операционного контроля качества и установление надзора за его осуществлением возлагается на главных инженеров строительных организаций.</a:t>
            </a:r>
          </a:p>
          <a:p>
            <a:pPr algn="just"/>
            <a:r>
              <a:rPr lang="ru-RU" dirty="0" smtClean="0"/>
              <a:t>Прорабы и мастера обязаны требовать от бригад предъявления законченных операций для проверки качества их выполнения до начала последующих. Все выявленные в ходе контроля дефекты должны быть устранены.</a:t>
            </a:r>
          </a:p>
          <a:p>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0"/>
            <a:ext cx="8784976" cy="6381328"/>
          </a:xfrm>
        </p:spPr>
        <p:txBody>
          <a:bodyPr>
            <a:normAutofit/>
          </a:bodyPr>
          <a:lstStyle/>
          <a:p>
            <a:pPr>
              <a:buNone/>
            </a:pPr>
            <a:r>
              <a:rPr lang="ru-RU" sz="3600" dirty="0" smtClean="0"/>
              <a:t>Разработанные карты-схемы операционного контроля качества состоят из четырех частей:</a:t>
            </a:r>
          </a:p>
          <a:p>
            <a:r>
              <a:rPr lang="ru-RU" sz="2600" dirty="0" smtClean="0"/>
              <a:t>1. Состав операций и средств контроля (перечень контролируемых операций, метод и объем контроля, кто осуществляет контроль).</a:t>
            </a:r>
          </a:p>
          <a:p>
            <a:r>
              <a:rPr lang="ru-RU" sz="2600" dirty="0" smtClean="0"/>
              <a:t>2. Технические требования к качеству выполнения работы (эскизы конструкций с указанием допускаемых отклонений по нормативной документации).</a:t>
            </a:r>
          </a:p>
          <a:p>
            <a:r>
              <a:rPr lang="ru-RU" sz="2600" dirty="0" smtClean="0"/>
              <a:t>3. Требования к качеству применяемых материалов, изделий по нормативным документам (ГОСТ, ТУ).</a:t>
            </a:r>
          </a:p>
          <a:p>
            <a:r>
              <a:rPr lang="ru-RU" sz="2600" dirty="0" smtClean="0"/>
              <a:t>4. Указания по производству работ (требования по нормативной документации).</a:t>
            </a:r>
          </a:p>
          <a:p>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285750" y="0"/>
            <a:ext cx="8572500" cy="68580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p:txBody>
          <a:bodyPr/>
          <a:lstStyle/>
          <a:p>
            <a:endParaRPr lang="ru-RU" dirty="0"/>
          </a:p>
        </p:txBody>
      </p:sp>
      <p:pic>
        <p:nvPicPr>
          <p:cNvPr id="5" name="Рисунок 4"/>
          <p:cNvPicPr/>
          <p:nvPr/>
        </p:nvPicPr>
        <p:blipFill>
          <a:blip r:embed="rId2" cstate="print"/>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5793507"/>
          </a:xfrm>
        </p:spPr>
        <p:txBody>
          <a:bodyPr>
            <a:normAutofit fontScale="77500" lnSpcReduction="20000"/>
          </a:bodyPr>
          <a:lstStyle/>
          <a:p>
            <a:pPr>
              <a:buNone/>
            </a:pPr>
            <a:r>
              <a:rPr lang="ru-RU" sz="4600" b="1" dirty="0" smtClean="0"/>
              <a:t>Приемочный контроль:</a:t>
            </a:r>
            <a:endParaRPr lang="ru-RU" sz="4600" dirty="0" smtClean="0"/>
          </a:p>
          <a:p>
            <a:r>
              <a:rPr lang="ru-RU" dirty="0" smtClean="0"/>
              <a:t>Приемочный контроль - </a:t>
            </a:r>
            <a:r>
              <a:rPr lang="ru-RU" dirty="0" err="1" smtClean="0"/>
              <a:t>контроль</a:t>
            </a:r>
            <a:r>
              <a:rPr lang="ru-RU" dirty="0" smtClean="0"/>
              <a:t>, выполняемый по завершении строительства объекта или его этапов, скрытых работ и других объектах контроля. По его результатам принимается документированное решение о пригодности объекта контроля к эксплуатации или выполнению последующих работ.</a:t>
            </a:r>
          </a:p>
          <a:p>
            <a:r>
              <a:rPr lang="ru-RU" dirty="0" smtClean="0"/>
              <a:t>Таким образом, были рассмотрены основные аспекты, касающиеся качества строительных работ.</a:t>
            </a:r>
          </a:p>
          <a:p>
            <a:r>
              <a:rPr lang="ru-RU" dirty="0" smtClean="0"/>
              <a:t>Эти мероприятия являются обязательными и также относятся к контролю качества строительства.</a:t>
            </a:r>
          </a:p>
          <a:p>
            <a:r>
              <a:rPr lang="ru-RU" dirty="0" smtClean="0"/>
              <a:t>Развитие рыночных отношений с зарубежными странами диктует новые требования. Многие строительные организации руководствуются в своей деятельности международными стандартами систем качества (ИСО 9000 и ИСО 9001).</a:t>
            </a:r>
          </a:p>
          <a:p>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2" descr="Технологические цели"/>
          <p:cNvPicPr>
            <a:picLocks noChangeAspect="1" noChangeArrowheads="1"/>
          </p:cNvPicPr>
          <p:nvPr/>
        </p:nvPicPr>
        <p:blipFill>
          <a:blip r:embed="rId2" cstate="print"/>
          <a:srcRect/>
          <a:stretch>
            <a:fillRect/>
          </a:stretch>
        </p:blipFill>
        <p:spPr bwMode="auto">
          <a:xfrm>
            <a:off x="539552" y="908720"/>
            <a:ext cx="7818331" cy="4559027"/>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640"/>
            <a:ext cx="8686800" cy="5937523"/>
          </a:xfrm>
        </p:spPr>
        <p:txBody>
          <a:bodyPr>
            <a:normAutofit fontScale="62500" lnSpcReduction="20000"/>
          </a:bodyPr>
          <a:lstStyle/>
          <a:p>
            <a:pPr fontAlgn="base">
              <a:buNone/>
            </a:pPr>
            <a:r>
              <a:rPr lang="ru-RU" b="1" dirty="0" smtClean="0"/>
              <a:t>Наиболее значимыми видами целей являются:</a:t>
            </a:r>
            <a:endParaRPr lang="ru-RU" dirty="0" smtClean="0"/>
          </a:p>
          <a:p>
            <a:pPr fontAlgn="base"/>
            <a:r>
              <a:rPr lang="ru-RU" b="1" i="1" dirty="0" smtClean="0"/>
              <a:t>технологические.</a:t>
            </a:r>
            <a:r>
              <a:rPr lang="ru-RU" dirty="0" smtClean="0"/>
              <a:t> Эти цели связаны с выполнением технологических операций строительного процесса. Данный вид целей возникает на этапах строительства, эксплуатации и реконструкции;</a:t>
            </a:r>
          </a:p>
          <a:p>
            <a:pPr fontAlgn="base"/>
            <a:r>
              <a:rPr lang="ru-RU" b="1" i="1" dirty="0" smtClean="0"/>
              <a:t>инженерно-технические.</a:t>
            </a:r>
            <a:r>
              <a:rPr lang="ru-RU" dirty="0" smtClean="0"/>
              <a:t> Связаны с проработкой проектных решений и методов их реализации. Они возникают на инвестиционном этапе и, частично, на этапах строительства и эксплуатации;</a:t>
            </a:r>
          </a:p>
          <a:p>
            <a:pPr fontAlgn="base"/>
            <a:r>
              <a:rPr lang="ru-RU" dirty="0" smtClean="0"/>
              <a:t> </a:t>
            </a:r>
            <a:r>
              <a:rPr lang="ru-RU" b="1" i="1" dirty="0" smtClean="0"/>
              <a:t>экономические.</a:t>
            </a:r>
            <a:r>
              <a:rPr lang="ru-RU" dirty="0" smtClean="0"/>
              <a:t> Присутствуют на всех этапах, но наибольшую значимость экономические цели получают на </a:t>
            </a:r>
            <a:r>
              <a:rPr lang="ru-RU" dirty="0" err="1" smtClean="0"/>
              <a:t>прединвестиционном</a:t>
            </a:r>
            <a:r>
              <a:rPr lang="ru-RU" dirty="0" smtClean="0"/>
              <a:t> и инвестиционном этапах. В ходе строительного этапа они сильно взаимосвязаны с технологическими целями;</a:t>
            </a:r>
          </a:p>
          <a:p>
            <a:pPr fontAlgn="base"/>
            <a:r>
              <a:rPr lang="ru-RU" dirty="0" smtClean="0"/>
              <a:t> </a:t>
            </a:r>
            <a:r>
              <a:rPr lang="ru-RU" b="1" i="1" dirty="0" smtClean="0"/>
              <a:t>административные.</a:t>
            </a:r>
            <a:r>
              <a:rPr lang="ru-RU" dirty="0" smtClean="0"/>
              <a:t> На каждом из этапов жизненного цикла строительного объекта необходимо управлять работами. Этот вид целей присутствует на всех этапах;</a:t>
            </a:r>
          </a:p>
          <a:p>
            <a:pPr fontAlgn="base"/>
            <a:r>
              <a:rPr lang="ru-RU" dirty="0" smtClean="0"/>
              <a:t> </a:t>
            </a:r>
            <a:r>
              <a:rPr lang="ru-RU" b="1" i="1" dirty="0" smtClean="0"/>
              <a:t>экологические.</a:t>
            </a:r>
            <a:r>
              <a:rPr lang="ru-RU" dirty="0" smtClean="0"/>
              <a:t> Строительство и эксплуатация любого строительного объекта воздействует на окружающую среду. Экологические цели контроля качества в строительстве присутствуют на всех этапах, начиная от замысла (</a:t>
            </a:r>
            <a:r>
              <a:rPr lang="ru-RU" dirty="0" err="1" smtClean="0"/>
              <a:t>прединвестиционный</a:t>
            </a:r>
            <a:r>
              <a:rPr lang="ru-RU" dirty="0" smtClean="0"/>
              <a:t> этап) и заканчивая выводом из эксплуатации (этап реконструкции) и утилизацией строительного объекта.</a:t>
            </a:r>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Рисунок 3" descr="Инженерно-технические цели"/>
          <p:cNvPicPr>
            <a:picLocks noChangeAspect="1" noChangeArrowheads="1"/>
          </p:cNvPicPr>
          <p:nvPr/>
        </p:nvPicPr>
        <p:blipFill>
          <a:blip r:embed="rId2" cstate="print"/>
          <a:srcRect/>
          <a:stretch>
            <a:fillRect/>
          </a:stretch>
        </p:blipFill>
        <p:spPr bwMode="auto">
          <a:xfrm>
            <a:off x="52894" y="404664"/>
            <a:ext cx="9091106" cy="5301208"/>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Рисунок 4" descr="Экономические цели"/>
          <p:cNvPicPr>
            <a:picLocks noChangeAspect="1" noChangeArrowheads="1"/>
          </p:cNvPicPr>
          <p:nvPr/>
        </p:nvPicPr>
        <p:blipFill>
          <a:blip r:embed="rId2" cstate="print"/>
          <a:srcRect/>
          <a:stretch>
            <a:fillRect/>
          </a:stretch>
        </p:blipFill>
        <p:spPr bwMode="auto">
          <a:xfrm>
            <a:off x="611560" y="980728"/>
            <a:ext cx="8014963" cy="468052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pPr marL="0" indent="0" algn="just">
              <a:buNone/>
            </a:pPr>
            <a:r>
              <a:rPr lang="ru-RU" b="1" dirty="0" smtClean="0"/>
              <a:t>Качество строительной продукции </a:t>
            </a:r>
            <a:r>
              <a:rPr lang="ru-RU" dirty="0" smtClean="0"/>
              <a:t>- один из основных факторов, влияющих на экономичность и рентабельность законченного строительством объекта, обеспечивающий его надежность и долговечность.</a:t>
            </a:r>
            <a:r>
              <a:rPr lang="ru-RU" b="1" dirty="0" smtClean="0"/>
              <a:t> </a:t>
            </a:r>
          </a:p>
          <a:p>
            <a:pPr marL="0" indent="0" algn="just">
              <a:buNone/>
            </a:pPr>
            <a:endParaRPr lang="ru-RU" dirty="0" smtClean="0"/>
          </a:p>
          <a:p>
            <a:pPr marL="0" indent="0" algn="just">
              <a:buNone/>
            </a:pPr>
            <a:r>
              <a:rPr lang="ru-RU" dirty="0" smtClean="0"/>
              <a:t>В обобщенном виде качество объекта определяется качеством проекта, строительных материалов и изделий, а также качеством производства строительно-монтажных работ.</a:t>
            </a:r>
          </a:p>
          <a:p>
            <a:pPr marL="0" indent="0">
              <a:buNone/>
            </a:pPr>
            <a:endParaRPr lang="ru-RU" dirty="0" smtClean="0"/>
          </a:p>
          <a:p>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Рисунок 6" descr="Экологические цели"/>
          <p:cNvPicPr>
            <a:picLocks noChangeAspect="1" noChangeArrowheads="1"/>
          </p:cNvPicPr>
          <p:nvPr/>
        </p:nvPicPr>
        <p:blipFill>
          <a:blip r:embed="rId2" cstate="print"/>
          <a:srcRect/>
          <a:stretch>
            <a:fillRect/>
          </a:stretch>
        </p:blipFill>
        <p:spPr bwMode="auto">
          <a:xfrm>
            <a:off x="755576" y="620688"/>
            <a:ext cx="7799743" cy="5301208"/>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Рисунок 7" descr="по месту в технологическом процессе"/>
          <p:cNvPicPr>
            <a:picLocks noChangeAspect="1" noChangeArrowheads="1"/>
          </p:cNvPicPr>
          <p:nvPr/>
        </p:nvPicPr>
        <p:blipFill>
          <a:blip r:embed="rId2" cstate="print"/>
          <a:srcRect/>
          <a:stretch>
            <a:fillRect/>
          </a:stretch>
        </p:blipFill>
        <p:spPr bwMode="auto">
          <a:xfrm>
            <a:off x="467544" y="908720"/>
            <a:ext cx="7943773" cy="4652491"/>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Рисунок 8" descr="по периоду проверки"/>
          <p:cNvPicPr>
            <a:picLocks noChangeAspect="1" noChangeArrowheads="1"/>
          </p:cNvPicPr>
          <p:nvPr/>
        </p:nvPicPr>
        <p:blipFill>
          <a:blip r:embed="rId2" cstate="print"/>
          <a:srcRect/>
          <a:stretch>
            <a:fillRect/>
          </a:stretch>
        </p:blipFill>
        <p:spPr bwMode="auto">
          <a:xfrm>
            <a:off x="683568" y="908720"/>
            <a:ext cx="7991630" cy="468052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640"/>
            <a:ext cx="8686800" cy="5937523"/>
          </a:xfrm>
        </p:spPr>
        <p:txBody>
          <a:bodyPr>
            <a:normAutofit fontScale="85000" lnSpcReduction="20000"/>
          </a:bodyPr>
          <a:lstStyle/>
          <a:p>
            <a:pPr fontAlgn="base">
              <a:buNone/>
            </a:pPr>
            <a:r>
              <a:rPr lang="ru-RU" sz="4000" b="1" dirty="0" smtClean="0"/>
              <a:t>По периоду проверки:</a:t>
            </a:r>
            <a:endParaRPr lang="ru-RU" sz="4000" dirty="0" smtClean="0"/>
          </a:p>
          <a:p>
            <a:pPr lvl="0"/>
            <a:r>
              <a:rPr lang="ru-RU" b="1" i="1" dirty="0" smtClean="0"/>
              <a:t>первичный.</a:t>
            </a:r>
            <a:r>
              <a:rPr lang="ru-RU" dirty="0" smtClean="0"/>
              <a:t> Это вид контроля, при котором информацию об объекте собирают впервые. Первичность означает, что конкретный объект, по данным конкретным показателям контролируют первый раз;</a:t>
            </a:r>
          </a:p>
          <a:p>
            <a:pPr fontAlgn="base"/>
            <a:r>
              <a:rPr lang="ru-RU" dirty="0" smtClean="0"/>
              <a:t> </a:t>
            </a:r>
            <a:r>
              <a:rPr lang="ru-RU" b="1" i="1" dirty="0" smtClean="0"/>
              <a:t>периодический.</a:t>
            </a:r>
            <a:r>
              <a:rPr lang="ru-RU" dirty="0" smtClean="0"/>
              <a:t> Поступление информации об объекте контроля происходит через определенные отрезки времени. Периоды контроля могут быть разными. Периодический контроль проверяет одни и те же параметры в разные моменты времени;</a:t>
            </a:r>
          </a:p>
          <a:p>
            <a:pPr fontAlgn="base"/>
            <a:endParaRPr lang="ru-RU" dirty="0" smtClean="0"/>
          </a:p>
          <a:p>
            <a:pPr fontAlgn="base"/>
            <a:r>
              <a:rPr lang="ru-RU" dirty="0" smtClean="0"/>
              <a:t> </a:t>
            </a:r>
            <a:r>
              <a:rPr lang="ru-RU" b="1" i="1" dirty="0" smtClean="0"/>
              <a:t>непрерывный.</a:t>
            </a:r>
            <a:r>
              <a:rPr lang="ru-RU" dirty="0" smtClean="0"/>
              <a:t> Данный вид контроля качества в строительстве необходим для непрерывного получения информации об объекте контроля. Его еще называют мониторингом.</a:t>
            </a:r>
          </a:p>
          <a:p>
            <a:endParaRPr lang="ru-RU"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Рисунок 9" descr="по структуре проверки"/>
          <p:cNvPicPr>
            <a:picLocks noChangeAspect="1" noChangeArrowheads="1"/>
          </p:cNvPicPr>
          <p:nvPr/>
        </p:nvPicPr>
        <p:blipFill>
          <a:blip r:embed="rId2" cstate="print"/>
          <a:srcRect/>
          <a:stretch>
            <a:fillRect/>
          </a:stretch>
        </p:blipFill>
        <p:spPr bwMode="auto">
          <a:xfrm>
            <a:off x="251520" y="548680"/>
            <a:ext cx="8852267" cy="5184576"/>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Рисунок 10" descr="по средствам контроля"/>
          <p:cNvPicPr>
            <a:picLocks noChangeAspect="1" noChangeArrowheads="1"/>
          </p:cNvPicPr>
          <p:nvPr/>
        </p:nvPicPr>
        <p:blipFill>
          <a:blip r:embed="rId2" cstate="print"/>
          <a:srcRect/>
          <a:stretch>
            <a:fillRect/>
          </a:stretch>
        </p:blipFill>
        <p:spPr bwMode="auto">
          <a:xfrm>
            <a:off x="395536" y="620688"/>
            <a:ext cx="8356910" cy="4896544"/>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435280" cy="5793507"/>
          </a:xfrm>
        </p:spPr>
        <p:txBody>
          <a:bodyPr>
            <a:normAutofit fontScale="77500" lnSpcReduction="20000"/>
          </a:bodyPr>
          <a:lstStyle/>
          <a:p>
            <a:pPr fontAlgn="base">
              <a:buNone/>
            </a:pPr>
            <a:r>
              <a:rPr lang="ru-RU" sz="4600" b="1" dirty="0" smtClean="0"/>
              <a:t>По средствам контроля:</a:t>
            </a:r>
            <a:endParaRPr lang="ru-RU" sz="4600" dirty="0" smtClean="0"/>
          </a:p>
          <a:p>
            <a:pPr lvl="0"/>
            <a:r>
              <a:rPr lang="ru-RU" b="1" i="1" dirty="0" smtClean="0"/>
              <a:t>визуальный.</a:t>
            </a:r>
            <a:r>
              <a:rPr lang="ru-RU" dirty="0" smtClean="0"/>
              <a:t> Контроль качества в строительстве, при котором информацию о параметрах объекта получают за счет внешнего осмотра. Визуальный контроль применяют в отношении «качественных» показателей. Визуальный контроль является одним из видов органолептического, но его часто выделяют в отдельный вид;</a:t>
            </a:r>
          </a:p>
          <a:p>
            <a:pPr lvl="0"/>
            <a:r>
              <a:rPr lang="ru-RU" b="1" i="1" dirty="0" smtClean="0"/>
              <a:t>инструментальный.</a:t>
            </a:r>
            <a:r>
              <a:rPr lang="ru-RU" dirty="0" smtClean="0"/>
              <a:t> Проводят с применением различных средств измерений. Его выполняют в отношении «количественных» показателей. Разновидностями инструментального контроля являются: лабораторный, геодезический, метрологический;</a:t>
            </a:r>
          </a:p>
          <a:p>
            <a:pPr lvl="0"/>
            <a:r>
              <a:rPr lang="ru-RU" b="1" i="1" dirty="0" smtClean="0"/>
              <a:t>органолептический.</a:t>
            </a:r>
            <a:r>
              <a:rPr lang="ru-RU" dirty="0" smtClean="0"/>
              <a:t> Контроль, при котором информацию о параметрах объекта получают за счет органов чувств (тактильные, звуковые, вкусовые).</a:t>
            </a:r>
          </a:p>
          <a:p>
            <a:endParaRPr lang="ru-RU"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Рисунок 12" descr="по особенностям проверки"/>
          <p:cNvPicPr>
            <a:picLocks noChangeAspect="1" noChangeArrowheads="1"/>
          </p:cNvPicPr>
          <p:nvPr/>
        </p:nvPicPr>
        <p:blipFill>
          <a:blip r:embed="rId2" cstate="print"/>
          <a:srcRect/>
          <a:stretch>
            <a:fillRect/>
          </a:stretch>
        </p:blipFill>
        <p:spPr bwMode="auto">
          <a:xfrm>
            <a:off x="40413" y="723900"/>
            <a:ext cx="9157257" cy="5369396"/>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32656"/>
            <a:ext cx="8686800" cy="5793507"/>
          </a:xfrm>
        </p:spPr>
        <p:txBody>
          <a:bodyPr>
            <a:normAutofit fontScale="85000" lnSpcReduction="10000"/>
          </a:bodyPr>
          <a:lstStyle/>
          <a:p>
            <a:pPr fontAlgn="base">
              <a:buNone/>
            </a:pPr>
            <a:r>
              <a:rPr lang="ru-RU" sz="4100" b="1" dirty="0" smtClean="0"/>
              <a:t>По особенностям проверки:</a:t>
            </a:r>
            <a:endParaRPr lang="ru-RU" sz="4100" dirty="0" smtClean="0"/>
          </a:p>
          <a:p>
            <a:pPr lvl="0"/>
            <a:r>
              <a:rPr lang="ru-RU" b="1" i="1" dirty="0" smtClean="0"/>
              <a:t>разрушающий.</a:t>
            </a:r>
            <a:r>
              <a:rPr lang="ru-RU" dirty="0" smtClean="0"/>
              <a:t> Контроль, в результате которого происходит разрушение объекта проверки. Данный вид контроля качества в строительстве применяют довольно часто, т.к. он позволяет объективно оценить характеристики идентичного объекта при дальнейшей эксплуатации (в особенности при критических и </a:t>
            </a:r>
            <a:r>
              <a:rPr lang="ru-RU" dirty="0" err="1" smtClean="0"/>
              <a:t>закритических</a:t>
            </a:r>
            <a:r>
              <a:rPr lang="ru-RU" dirty="0" smtClean="0"/>
              <a:t> нагрузках). Этому контролю подвергают строительные материалы, конструкции и оборудование;</a:t>
            </a:r>
          </a:p>
          <a:p>
            <a:pPr lvl="0"/>
            <a:r>
              <a:rPr lang="ru-RU" b="1" i="1" dirty="0" smtClean="0"/>
              <a:t>неразрушающий.</a:t>
            </a:r>
            <a:r>
              <a:rPr lang="ru-RU" dirty="0" smtClean="0"/>
              <a:t> Контроль, при котором информацию о параметрах объекта проверки собирают без его повреждения. После контроля объект проверки может быть возвращен в эксплуатацию.</a:t>
            </a:r>
          </a:p>
          <a:p>
            <a:endParaRPr lang="ru-RU"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Рисунок 11" descr="по объему проверки"/>
          <p:cNvPicPr>
            <a:picLocks noChangeAspect="1" noChangeArrowheads="1"/>
          </p:cNvPicPr>
          <p:nvPr/>
        </p:nvPicPr>
        <p:blipFill>
          <a:blip r:embed="rId2" cstate="print"/>
          <a:srcRect/>
          <a:stretch>
            <a:fillRect/>
          </a:stretch>
        </p:blipFill>
        <p:spPr bwMode="auto">
          <a:xfrm>
            <a:off x="0" y="836712"/>
            <a:ext cx="9163779" cy="5373216"/>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just">
              <a:buNone/>
            </a:pPr>
            <a:r>
              <a:rPr lang="ru-RU" b="1" dirty="0" smtClean="0"/>
              <a:t>Качество строительно-монтажных работ </a:t>
            </a:r>
            <a:r>
              <a:rPr lang="ru-RU" dirty="0" smtClean="0"/>
              <a:t>регламентируется </a:t>
            </a:r>
            <a:r>
              <a:rPr lang="ru-RU" dirty="0" err="1" smtClean="0"/>
              <a:t>СНиП</a:t>
            </a:r>
            <a:r>
              <a:rPr lang="ru-RU" dirty="0" smtClean="0"/>
              <a:t> (часть 3), устанавливающим состав и порядок осуществления контроля, оформление скрытых работ, правила окончательной приемки готового объекта и т. д.</a:t>
            </a:r>
          </a:p>
          <a:p>
            <a:endParaRPr lang="ru-RU"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332656"/>
            <a:ext cx="8363272" cy="5793507"/>
          </a:xfrm>
        </p:spPr>
        <p:txBody>
          <a:bodyPr>
            <a:normAutofit fontScale="92500" lnSpcReduction="10000"/>
          </a:bodyPr>
          <a:lstStyle/>
          <a:p>
            <a:pPr fontAlgn="base">
              <a:buNone/>
            </a:pPr>
            <a:r>
              <a:rPr lang="ru-RU" sz="3800" b="1" dirty="0" smtClean="0"/>
              <a:t>По объему проверки:</a:t>
            </a:r>
            <a:endParaRPr lang="ru-RU" sz="3800" dirty="0" smtClean="0"/>
          </a:p>
          <a:p>
            <a:pPr fontAlgn="base"/>
            <a:r>
              <a:rPr lang="ru-RU" dirty="0" smtClean="0"/>
              <a:t> </a:t>
            </a:r>
            <a:r>
              <a:rPr lang="ru-RU" b="1" i="1" dirty="0" smtClean="0"/>
              <a:t>сплошной.</a:t>
            </a:r>
            <a:r>
              <a:rPr lang="ru-RU" dirty="0" smtClean="0"/>
              <a:t> Контролю подвергается каждая единица объекта проверки. Объектом может быть: продукция, процесс, материалы, проектные решения, данные и пр.;</a:t>
            </a:r>
          </a:p>
          <a:p>
            <a:pPr lvl="0"/>
            <a:r>
              <a:rPr lang="ru-RU" b="1" i="1" dirty="0" smtClean="0"/>
              <a:t>выборочный.</a:t>
            </a:r>
            <a:r>
              <a:rPr lang="ru-RU" dirty="0" smtClean="0"/>
              <a:t> Вид контроля качества в строительстве, при котором проверяют одну или несколько выборок объекта проверки. Выборкой является совокупность единиц контроля (продукция, материалы, показатели и пр.). На основании данных проверки принимают решение о соответствии установленным требованиям.</a:t>
            </a:r>
          </a:p>
          <a:p>
            <a:endParaRPr lang="ru-RU"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Рисунок 13" descr="по способу организации"/>
          <p:cNvPicPr>
            <a:picLocks noChangeAspect="1" noChangeArrowheads="1"/>
          </p:cNvPicPr>
          <p:nvPr/>
        </p:nvPicPr>
        <p:blipFill>
          <a:blip r:embed="rId2" cstate="print"/>
          <a:srcRect/>
          <a:stretch>
            <a:fillRect/>
          </a:stretch>
        </p:blipFill>
        <p:spPr bwMode="auto">
          <a:xfrm>
            <a:off x="-5756" y="332656"/>
            <a:ext cx="9149756" cy="5364997"/>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260648"/>
            <a:ext cx="8507288" cy="5865515"/>
          </a:xfrm>
        </p:spPr>
        <p:txBody>
          <a:bodyPr>
            <a:normAutofit fontScale="55000" lnSpcReduction="20000"/>
          </a:bodyPr>
          <a:lstStyle/>
          <a:p>
            <a:pPr fontAlgn="base">
              <a:buNone/>
            </a:pPr>
            <a:r>
              <a:rPr lang="ru-RU" sz="6700" b="1" dirty="0" smtClean="0"/>
              <a:t>По способу организации:</a:t>
            </a:r>
            <a:endParaRPr lang="ru-RU" sz="6700" dirty="0" smtClean="0"/>
          </a:p>
          <a:p>
            <a:pPr lvl="0"/>
            <a:r>
              <a:rPr lang="ru-RU" b="1" i="1" dirty="0" smtClean="0"/>
              <a:t>самоконтроль.</a:t>
            </a:r>
            <a:r>
              <a:rPr lang="ru-RU" dirty="0" smtClean="0"/>
              <a:t> В этом случае исполнитель самостоятельно проверяет результаты собственной работы. Одним из видов самоконтроля является внутренний контроль. Его проводят организации строительной сферы в ходе своей деятельности;</a:t>
            </a:r>
          </a:p>
          <a:p>
            <a:pPr lvl="0"/>
            <a:r>
              <a:rPr lang="ru-RU" b="1" i="1" dirty="0" smtClean="0"/>
              <a:t>внешний контроль.</a:t>
            </a:r>
            <a:r>
              <a:rPr lang="ru-RU" dirty="0" smtClean="0"/>
              <a:t> Исполнитель работ и проверяющий являются независимыми друг от друга субъектами. В этом случае одна организация проверяет работу другой организации. Одним из вариантов такого контроля является </a:t>
            </a:r>
            <a:r>
              <a:rPr lang="ru-RU" b="1" i="1" dirty="0" smtClean="0">
                <a:hlinkClick r:id="rId2"/>
              </a:rPr>
              <a:t>строительный контроль</a:t>
            </a:r>
            <a:r>
              <a:rPr lang="ru-RU" dirty="0" smtClean="0"/>
              <a:t>;</a:t>
            </a:r>
          </a:p>
          <a:p>
            <a:pPr lvl="0"/>
            <a:r>
              <a:rPr lang="ru-RU" b="1" i="1" dirty="0" smtClean="0"/>
              <a:t>надзор.</a:t>
            </a:r>
            <a:r>
              <a:rPr lang="ru-RU" dirty="0" smtClean="0"/>
              <a:t> Это вид контроля, который обеспечивает соблюдение требований нормативов. В качестве нормативов могут выступать: проектная документация, </a:t>
            </a:r>
            <a:r>
              <a:rPr lang="ru-RU" dirty="0" err="1" smtClean="0"/>
              <a:t>СНиПы</a:t>
            </a:r>
            <a:r>
              <a:rPr lang="ru-RU" dirty="0" smtClean="0"/>
              <a:t>, регламенты и пр. Надзор применяют к процессу (в отличие от контроля, который применяют к результату). Он необходим для соблюдения порядка и последовательности действий, установленных в нормативной документации. Вариантами надзора являются: </a:t>
            </a:r>
            <a:r>
              <a:rPr lang="ru-RU" b="1" i="1" dirty="0" smtClean="0">
                <a:hlinkClick r:id="rId3"/>
              </a:rPr>
              <a:t>авторский надзор</a:t>
            </a:r>
            <a:r>
              <a:rPr lang="ru-RU" dirty="0" smtClean="0"/>
              <a:t>, технический надзор, архитектурный надзор;</a:t>
            </a:r>
          </a:p>
          <a:p>
            <a:pPr lvl="0"/>
            <a:r>
              <a:rPr lang="ru-RU" b="1" i="1" dirty="0" smtClean="0"/>
              <a:t>экспертиза.</a:t>
            </a:r>
            <a:r>
              <a:rPr lang="ru-RU" dirty="0" smtClean="0"/>
              <a:t> Это контроль на основе субъективных оценок. Ее применяют в том случае, когда невозможно или нецелесообразно получение точных параметров объекта контроля. Вариантами экспертизы являются: строительная экспертиза, экспертиза проектной документации.</a:t>
            </a:r>
          </a:p>
          <a:p>
            <a:endParaRPr lang="ru-RU"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5793507"/>
          </a:xfrm>
        </p:spPr>
        <p:txBody>
          <a:bodyPr>
            <a:normAutofit/>
          </a:bodyPr>
          <a:lstStyle/>
          <a:p>
            <a:pPr algn="ctr">
              <a:buNone/>
            </a:pPr>
            <a:r>
              <a:rPr lang="ru-RU" dirty="0" smtClean="0"/>
              <a:t>Выбор необходимых видов контроля качества в строительстве зависит от конкретного типа работ, устойчивости технологических процессов, профессиональной подготовки рабочей силы и многих других причин. Определяющими факторами выбора того или иного вида контроля, или их сочетания, являются: масштаб строительного производства, разнообразие состава и сложности процессов, применяемые технологии.</a:t>
            </a:r>
            <a:endParaRPr lang="ru-RU"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332656"/>
            <a:ext cx="8568952" cy="6048672"/>
          </a:xfrm>
        </p:spPr>
        <p:txBody>
          <a:bodyPr>
            <a:normAutofit fontScale="92500" lnSpcReduction="10000"/>
          </a:bodyPr>
          <a:lstStyle/>
          <a:p>
            <a:pPr>
              <a:buNone/>
            </a:pPr>
            <a:r>
              <a:rPr lang="ru-RU" b="1" i="1" cap="all" dirty="0" smtClean="0"/>
              <a:t>ЦЕЛИ КОНТРОЛЯ КАЧЕСТВА В СТРОИТЕЛЬСТВЕ</a:t>
            </a:r>
            <a:endParaRPr lang="ru-RU" dirty="0" smtClean="0"/>
          </a:p>
          <a:p>
            <a:pPr fontAlgn="base">
              <a:buNone/>
            </a:pPr>
            <a:r>
              <a:rPr lang="ru-RU" dirty="0" smtClean="0"/>
              <a:t>Чтобы реализовать инвестиционный замысел, строительная продукция должна соответствовать всем плановым показателям. Отсюда возникает основная цель контроля – обеспечить их достижение. Для этого проверяют результаты работы и определяют методы устранения </a:t>
            </a:r>
            <a:r>
              <a:rPr lang="ru-RU" b="1" i="1" dirty="0" smtClean="0">
                <a:hlinkClick r:id="rId2"/>
              </a:rPr>
              <a:t>причин реальных</a:t>
            </a:r>
            <a:r>
              <a:rPr lang="ru-RU" dirty="0" smtClean="0"/>
              <a:t> или </a:t>
            </a:r>
            <a:r>
              <a:rPr lang="ru-RU" b="1" i="1" dirty="0" smtClean="0">
                <a:hlinkClick r:id="rId3"/>
              </a:rPr>
              <a:t>потенциальных несоответствий</a:t>
            </a:r>
            <a:r>
              <a:rPr lang="ru-RU" dirty="0" smtClean="0"/>
              <a:t>. Результаты работы каждого из этапов жизненного цикла различны. Соответственно, различаются цели контроля качества в строительстве.</a:t>
            </a:r>
          </a:p>
          <a:p>
            <a:endParaRPr lang="ru-RU"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hlink"/>
                </a:solidFill>
                <a:effectLst>
                  <a:outerShdw blurRad="38100" dist="38100" dir="2700000" algn="tl">
                    <a:srgbClr val="C0C0C0"/>
                  </a:outerShdw>
                </a:effectLst>
              </a:rPr>
              <a:t/>
            </a:r>
            <a:br>
              <a:rPr lang="ru-RU" b="1" dirty="0" smtClean="0">
                <a:solidFill>
                  <a:schemeClr val="hlink"/>
                </a:solidFill>
                <a:effectLst>
                  <a:outerShdw blurRad="38100" dist="38100" dir="2700000" algn="tl">
                    <a:srgbClr val="C0C0C0"/>
                  </a:outerShdw>
                </a:effectLst>
              </a:rPr>
            </a:br>
            <a:r>
              <a:rPr lang="ru-RU" b="1" dirty="0" smtClean="0">
                <a:solidFill>
                  <a:schemeClr val="hlink"/>
                </a:solidFill>
                <a:effectLst>
                  <a:outerShdw blurRad="38100" dist="38100" dir="2700000" algn="tl">
                    <a:srgbClr val="C0C0C0"/>
                  </a:outerShdw>
                </a:effectLst>
              </a:rPr>
              <a:t/>
            </a:r>
            <a:br>
              <a:rPr lang="ru-RU" b="1" dirty="0" smtClean="0">
                <a:solidFill>
                  <a:schemeClr val="hlink"/>
                </a:solidFill>
                <a:effectLst>
                  <a:outerShdw blurRad="38100" dist="38100" dir="2700000" algn="tl">
                    <a:srgbClr val="C0C0C0"/>
                  </a:outerShdw>
                </a:effectLst>
              </a:rPr>
            </a:br>
            <a:r>
              <a:rPr lang="ru-RU" b="1" dirty="0" smtClean="0">
                <a:solidFill>
                  <a:schemeClr val="hlink"/>
                </a:solidFill>
                <a:effectLst>
                  <a:outerShdw blurRad="38100" dist="38100" dir="2700000" algn="tl">
                    <a:srgbClr val="C0C0C0"/>
                  </a:outerShdw>
                </a:effectLst>
              </a:rPr>
              <a:t>Благодарю за внимание</a:t>
            </a:r>
            <a:br>
              <a:rPr lang="ru-RU" b="1" dirty="0" smtClean="0">
                <a:solidFill>
                  <a:schemeClr val="hlink"/>
                </a:solidFill>
                <a:effectLst>
                  <a:outerShdw blurRad="38100" dist="38100" dir="2700000" algn="tl">
                    <a:srgbClr val="C0C0C0"/>
                  </a:outerShdw>
                </a:effectLst>
              </a:rPr>
            </a:br>
            <a:endParaRPr lang="ru-RU" dirty="0"/>
          </a:p>
        </p:txBody>
      </p:sp>
      <p:sp>
        <p:nvSpPr>
          <p:cNvPr id="4" name="Объект 2"/>
          <p:cNvSpPr>
            <a:spLocks noGrp="1"/>
          </p:cNvSpPr>
          <p:nvPr>
            <p:ph idx="1"/>
          </p:nvPr>
        </p:nvSpPr>
        <p:spPr/>
        <p:txBody>
          <a:bodyPr/>
          <a:lstStyle/>
          <a:p>
            <a:pPr marL="0" indent="0" algn="ctr" eaLnBrk="1" hangingPunct="1">
              <a:buFont typeface="Wingdings" pitchFamily="2" charset="2"/>
              <a:buNone/>
            </a:pPr>
            <a:endParaRPr lang="ru-RU" sz="2000" dirty="0" smtClean="0"/>
          </a:p>
          <a:p>
            <a:pPr marL="0" indent="0" algn="ctr" eaLnBrk="1" hangingPunct="1">
              <a:buFont typeface="Wingdings" pitchFamily="2" charset="2"/>
              <a:buNone/>
            </a:pPr>
            <a:endParaRPr lang="ru-RU" sz="2000" dirty="0" smtClean="0"/>
          </a:p>
          <a:p>
            <a:pPr marL="0" indent="0" algn="ctr" eaLnBrk="1" hangingPunct="1">
              <a:buFont typeface="Wingdings" pitchFamily="2" charset="2"/>
              <a:buNone/>
            </a:pPr>
            <a:endParaRPr lang="ru-RU" sz="2000" dirty="0" smtClean="0"/>
          </a:p>
          <a:p>
            <a:pPr marL="0" indent="0" algn="ctr">
              <a:buNone/>
            </a:pPr>
            <a:r>
              <a:rPr lang="ru-RU" sz="2000" b="1" i="1" dirty="0" smtClean="0">
                <a:solidFill>
                  <a:schemeClr val="hlink"/>
                </a:solidFill>
                <a:latin typeface="Arial" charset="0"/>
              </a:rPr>
              <a:t>«Использование дешевых ресурсов не позволит обеспечить требуемое качество услуг».</a:t>
            </a:r>
          </a:p>
          <a:p>
            <a:pPr marL="0" indent="0" algn="ctr" eaLnBrk="1" hangingPunct="1">
              <a:buFont typeface="Wingdings" pitchFamily="2" charset="2"/>
              <a:buNone/>
            </a:pPr>
            <a:endParaRPr lang="ru-RU" sz="2000" dirty="0" smtClean="0"/>
          </a:p>
        </p:txBody>
      </p:sp>
      <p:sp>
        <p:nvSpPr>
          <p:cNvPr id="5" name="Объект 2"/>
          <p:cNvSpPr txBox="1">
            <a:spLocks/>
          </p:cNvSpPr>
          <p:nvPr/>
        </p:nvSpPr>
        <p:spPr>
          <a:xfrm>
            <a:off x="566738" y="1752600"/>
            <a:ext cx="8001000" cy="42672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ru-RU" sz="2000" b="0" i="0" u="none" strike="noStrike" kern="1200" cap="none" spc="0" normalizeH="0" baseline="0" noProof="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ru-RU" sz="2000" b="0" i="0" u="none" strike="noStrike" kern="1200" cap="none" spc="0" normalizeH="0" baseline="0" noProof="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ru-RU" sz="2000" b="0" i="0" u="none" strike="noStrike" kern="1200" cap="none" spc="0" normalizeH="0" baseline="0" noProof="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ru-RU" sz="2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Объект 2"/>
          <p:cNvSpPr txBox="1">
            <a:spLocks/>
          </p:cNvSpPr>
          <p:nvPr/>
        </p:nvSpPr>
        <p:spPr>
          <a:xfrm>
            <a:off x="719138" y="1905000"/>
            <a:ext cx="8001000" cy="42672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ru-RU" sz="2000" b="0" i="0" u="none" strike="noStrike" kern="1200" cap="none" spc="0" normalizeH="0" baseline="0" noProof="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ru-RU" sz="2000" b="0" i="0" u="none" strike="noStrike" kern="1200" cap="none" spc="0" normalizeH="0" baseline="0" noProof="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ru-RU" sz="2000" b="0" i="0" u="none" strike="noStrike" kern="1200" cap="none" spc="0" normalizeH="0" baseline="0" noProof="0" smtClean="0">
              <a:ln>
                <a:noFill/>
              </a:ln>
              <a:solidFill>
                <a:schemeClr val="tx1"/>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ru-RU"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pPr algn="just">
              <a:buNone/>
            </a:pPr>
            <a:r>
              <a:rPr lang="ru-RU" b="1" dirty="0" smtClean="0"/>
              <a:t>Скрытые работы</a:t>
            </a:r>
            <a:r>
              <a:rPr lang="ru-RU" dirty="0" smtClean="0"/>
              <a:t> - </a:t>
            </a:r>
            <a:r>
              <a:rPr lang="ru-RU" dirty="0" err="1" smtClean="0"/>
              <a:t>работы</a:t>
            </a:r>
            <a:r>
              <a:rPr lang="ru-RU" dirty="0" smtClean="0"/>
              <a:t>, которые после выполнения других последующих работ становятся недоступными для визуальной оценки (подготовка оснований под фундаменты, гидроизоляция стен, арматура монолитных конструкций, закладные детали и т. д.). Скрытые работы оформляются </a:t>
            </a:r>
            <a:r>
              <a:rPr lang="ru-RU" i="1" dirty="0" smtClean="0"/>
              <a:t>актами </a:t>
            </a:r>
            <a:r>
              <a:rPr lang="ru-RU" dirty="0" smtClean="0"/>
              <a:t>за подписью производителя работ и представителя технадзора. Для оформления актов на сложные и ответственные работы создаются специальные комиссии.</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a:bodyPr>
          <a:lstStyle/>
          <a:p>
            <a:pPr algn="just">
              <a:buNone/>
            </a:pPr>
            <a:r>
              <a:rPr lang="ru-RU" b="1" dirty="0" smtClean="0"/>
              <a:t>Допуски (разрешаемые)</a:t>
            </a:r>
            <a:r>
              <a:rPr lang="ru-RU" dirty="0" smtClean="0"/>
              <a:t> - возможные отклонения в размерах деталей, конструкций, помещений и т. д. Они приведены в </a:t>
            </a:r>
            <a:r>
              <a:rPr lang="ru-RU" dirty="0" err="1" smtClean="0"/>
              <a:t>СНиПах</a:t>
            </a:r>
            <a:r>
              <a:rPr lang="ru-RU" dirty="0" smtClean="0"/>
              <a:t> и технических условиях. Отступления от них - брак. Обязанность прораба и представителя технадзора следить за качеством строительно-монтажных работ. Представитель технадзора имеет право заставить переделать некачественно выполненные работы.</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548680"/>
            <a:ext cx="8147248" cy="5577483"/>
          </a:xfrm>
        </p:spPr>
        <p:txBody>
          <a:bodyPr>
            <a:normAutofit fontScale="92500" lnSpcReduction="10000"/>
          </a:bodyPr>
          <a:lstStyle/>
          <a:p>
            <a:pPr algn="just">
              <a:buNone/>
            </a:pPr>
            <a:r>
              <a:rPr lang="ru-RU" b="1" dirty="0" smtClean="0"/>
              <a:t>Дефекты при производстве работ</a:t>
            </a:r>
            <a:r>
              <a:rPr lang="ru-RU" dirty="0" smtClean="0"/>
              <a:t> могут иметь разную причину. Из-за некачественно выполненной заделки стыков стеновых панелей создается непривлекательный вид фасада и нарушается температурно-влажностный режим в помещениях. Интенсивная коррозия закладных деталей приводит здание в аварийное состояние, что влечет за собой выполнение сложных и трудоемких ремонтных работ.</a:t>
            </a:r>
          </a:p>
          <a:p>
            <a:endParaRPr lang="ru-RU" dirty="0" smtClean="0"/>
          </a:p>
          <a:p>
            <a:r>
              <a:rPr lang="ru-RU" sz="2800" dirty="0" smtClean="0">
                <a:solidFill>
                  <a:srgbClr val="FF0000"/>
                </a:solidFill>
              </a:rPr>
              <a:t>Классификатор основных дефектов</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1845</Words>
  <Application>Microsoft Office PowerPoint</Application>
  <PresentationFormat>Экран (4:3)</PresentationFormat>
  <Paragraphs>195</Paragraphs>
  <Slides>65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65</vt:i4>
      </vt:variant>
    </vt:vector>
  </HeadingPairs>
  <TitlesOfParts>
    <vt:vector size="66" baseType="lpstr">
      <vt:lpstr>Тема Office</vt:lpstr>
      <vt:lpstr>Качество и безопасность строительных технологий</vt:lpstr>
      <vt:lpstr>План лекции:</vt:lpstr>
      <vt:lpstr>Качество?</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По стадиям определения продукции (УСЛУГ) выделяют следующие показатели качества:</vt:lpstr>
      <vt:lpstr>По методам определения выделяют следующие показатели качества продукции:</vt:lpstr>
      <vt:lpstr>Качество зависит:</vt:lpstr>
      <vt:lpstr>1.1 Качество материалов  </vt:lpstr>
      <vt:lpstr>1.2 Качество технологий </vt:lpstr>
      <vt:lpstr>1.3 Не соблюдение ТБ</vt:lpstr>
      <vt:lpstr>Слайд 20</vt:lpstr>
      <vt:lpstr> </vt:lpstr>
      <vt:lpstr>Слайд 22</vt:lpstr>
      <vt:lpstr>Слайд 23</vt:lpstr>
      <vt:lpstr>Слайд 24</vt:lpstr>
      <vt:lpstr>Слайд 25</vt:lpstr>
      <vt:lpstr>Слайд 26</vt:lpstr>
      <vt:lpstr>1.4 Природные условия!</vt:lpstr>
      <vt:lpstr>Слайд 28</vt:lpstr>
      <vt:lpstr>2 КОНТРОЛЬ КАЧЕСТВА СТРОИТЕЛЬСТВА </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lpstr>  Благодарю за внимание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Контроль качества в строительстве</dc:title>
  <dc:creator>Виноградова</dc:creator>
  <cp:lastModifiedBy>Виноградова</cp:lastModifiedBy>
  <cp:revision>9</cp:revision>
  <dcterms:created xsi:type="dcterms:W3CDTF">2017-12-19T08:31:28Z</dcterms:created>
  <dcterms:modified xsi:type="dcterms:W3CDTF">2018-01-16T12:50:09Z</dcterms:modified>
</cp:coreProperties>
</file>